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  <p:sldMasterId id="2147483650" r:id="rId4"/>
    <p:sldMasterId id="2147483654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85" r:id="rId11"/>
    <p:sldId id="287" r:id="rId12"/>
    <p:sldId id="286" r:id="rId13"/>
    <p:sldId id="261" r:id="rId14"/>
    <p:sldId id="262" r:id="rId15"/>
    <p:sldId id="263" r:id="rId16"/>
    <p:sldId id="264" r:id="rId17"/>
    <p:sldId id="282" r:id="rId18"/>
    <p:sldId id="283" r:id="rId1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5" roundtripDataSignature="AMtx7miTBVBr7rvT0p7QE/6P+4DDmqWXZ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Che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85A02-31E0-9702-020E-12309DEA7939}" v="100" dt="2024-04-05T20:50:2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, Venecia" userId="S::venecia.rodriguez@seattle.gov::375fe4b1-1b28-49ae-833f-a3360cdd5d11" providerId="AD" clId="Web-{AE785A02-31E0-9702-020E-12309DEA7939}"/>
    <pc:docChg chg="modSld">
      <pc:chgData name="Rodriguez, Venecia" userId="S::venecia.rodriguez@seattle.gov::375fe4b1-1b28-49ae-833f-a3360cdd5d11" providerId="AD" clId="Web-{AE785A02-31E0-9702-020E-12309DEA7939}" dt="2024-04-05T20:50:22.331" v="86" actId="20577"/>
      <pc:docMkLst>
        <pc:docMk/>
      </pc:docMkLst>
      <pc:sldChg chg="modSp">
        <pc:chgData name="Rodriguez, Venecia" userId="S::venecia.rodriguez@seattle.gov::375fe4b1-1b28-49ae-833f-a3360cdd5d11" providerId="AD" clId="Web-{AE785A02-31E0-9702-020E-12309DEA7939}" dt="2024-04-05T20:45:50.361" v="8" actId="1076"/>
        <pc:sldMkLst>
          <pc:docMk/>
          <pc:sldMk cId="0" sldId="256"/>
        </pc:sldMkLst>
        <pc:spChg chg="mod">
          <ac:chgData name="Rodriguez, Venecia" userId="S::venecia.rodriguez@seattle.gov::375fe4b1-1b28-49ae-833f-a3360cdd5d11" providerId="AD" clId="Web-{AE785A02-31E0-9702-020E-12309DEA7939}" dt="2024-04-05T20:45:34.689" v="5" actId="20577"/>
          <ac:spMkLst>
            <pc:docMk/>
            <pc:sldMk cId="0" sldId="256"/>
            <ac:spMk id="48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5:50.361" v="8" actId="1076"/>
          <ac:spMkLst>
            <pc:docMk/>
            <pc:sldMk cId="0" sldId="256"/>
            <ac:spMk id="49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6:31.939" v="16" actId="20577"/>
        <pc:sldMkLst>
          <pc:docMk/>
          <pc:sldMk cId="0" sldId="257"/>
        </pc:sldMkLst>
        <pc:spChg chg="mod">
          <ac:chgData name="Rodriguez, Venecia" userId="S::venecia.rodriguez@seattle.gov::375fe4b1-1b28-49ae-833f-a3360cdd5d11" providerId="AD" clId="Web-{AE785A02-31E0-9702-020E-12309DEA7939}" dt="2024-04-05T20:46:31.939" v="16" actId="20577"/>
          <ac:spMkLst>
            <pc:docMk/>
            <pc:sldMk cId="0" sldId="257"/>
            <ac:spMk id="54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6:22.142" v="15" actId="20577"/>
          <ac:spMkLst>
            <pc:docMk/>
            <pc:sldMk cId="0" sldId="257"/>
            <ac:spMk id="55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6:41.142" v="19" actId="20577"/>
        <pc:sldMkLst>
          <pc:docMk/>
          <pc:sldMk cId="0" sldId="258"/>
        </pc:sldMkLst>
        <pc:spChg chg="mod">
          <ac:chgData name="Rodriguez, Venecia" userId="S::venecia.rodriguez@seattle.gov::375fe4b1-1b28-49ae-833f-a3360cdd5d11" providerId="AD" clId="Web-{AE785A02-31E0-9702-020E-12309DEA7939}" dt="2024-04-05T20:46:41.142" v="19" actId="20577"/>
          <ac:spMkLst>
            <pc:docMk/>
            <pc:sldMk cId="0" sldId="258"/>
            <ac:spMk id="60" creationId="{00000000-0000-0000-0000-000000000000}"/>
          </ac:spMkLst>
        </pc:spChg>
      </pc:sldChg>
      <pc:sldChg chg="addSp delSp modSp">
        <pc:chgData name="Rodriguez, Venecia" userId="S::venecia.rodriguez@seattle.gov::375fe4b1-1b28-49ae-833f-a3360cdd5d11" providerId="AD" clId="Web-{AE785A02-31E0-9702-020E-12309DEA7939}" dt="2024-04-05T20:46:57.017" v="23"/>
        <pc:sldMkLst>
          <pc:docMk/>
          <pc:sldMk cId="0" sldId="259"/>
        </pc:sldMkLst>
        <pc:spChg chg="add mod">
          <ac:chgData name="Rodriguez, Venecia" userId="S::venecia.rodriguez@seattle.gov::375fe4b1-1b28-49ae-833f-a3360cdd5d11" providerId="AD" clId="Web-{AE785A02-31E0-9702-020E-12309DEA7939}" dt="2024-04-05T20:46:57.017" v="23"/>
          <ac:spMkLst>
            <pc:docMk/>
            <pc:sldMk cId="0" sldId="259"/>
            <ac:spMk id="8" creationId="{3D8483F5-B670-8F8A-7144-5A61F1679A1F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6:52.080" v="22" actId="20577"/>
          <ac:spMkLst>
            <pc:docMk/>
            <pc:sldMk cId="0" sldId="259"/>
            <ac:spMk id="67" creationId="{00000000-0000-0000-0000-000000000000}"/>
          </ac:spMkLst>
        </pc:spChg>
        <pc:spChg chg="del">
          <ac:chgData name="Rodriguez, Venecia" userId="S::venecia.rodriguez@seattle.gov::375fe4b1-1b28-49ae-833f-a3360cdd5d11" providerId="AD" clId="Web-{AE785A02-31E0-9702-020E-12309DEA7939}" dt="2024-04-05T20:46:57.017" v="23"/>
          <ac:spMkLst>
            <pc:docMk/>
            <pc:sldMk cId="0" sldId="259"/>
            <ac:spMk id="68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9:01.190" v="54" actId="20577"/>
        <pc:sldMkLst>
          <pc:docMk/>
          <pc:sldMk cId="0" sldId="260"/>
        </pc:sldMkLst>
        <pc:spChg chg="mod">
          <ac:chgData name="Rodriguez, Venecia" userId="S::venecia.rodriguez@seattle.gov::375fe4b1-1b28-49ae-833f-a3360cdd5d11" providerId="AD" clId="Web-{AE785A02-31E0-9702-020E-12309DEA7939}" dt="2024-04-05T20:47:03.220" v="26" actId="2057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9:01.190" v="54" actId="20577"/>
          <ac:spMkLst>
            <pc:docMk/>
            <pc:sldMk cId="0" sldId="260"/>
            <ac:spMk id="75" creationId="{00000000-0000-0000-0000-000000000000}"/>
          </ac:spMkLst>
        </pc:spChg>
        <pc:picChg chg="mod">
          <ac:chgData name="Rodriguez, Venecia" userId="S::venecia.rodriguez@seattle.gov::375fe4b1-1b28-49ae-833f-a3360cdd5d11" providerId="AD" clId="Web-{AE785A02-31E0-9702-020E-12309DEA7939}" dt="2024-04-05T20:47:15.955" v="29" actId="1076"/>
          <ac:picMkLst>
            <pc:docMk/>
            <pc:sldMk cId="0" sldId="260"/>
            <ac:picMk id="3" creationId="{00000000-0000-0000-0000-000000000000}"/>
          </ac:picMkLst>
        </pc:picChg>
        <pc:picChg chg="mod">
          <ac:chgData name="Rodriguez, Venecia" userId="S::venecia.rodriguez@seattle.gov::375fe4b1-1b28-49ae-833f-a3360cdd5d11" providerId="AD" clId="Web-{AE785A02-31E0-9702-020E-12309DEA7939}" dt="2024-04-05T20:47:17.767" v="30" actId="1076"/>
          <ac:picMkLst>
            <pc:docMk/>
            <pc:sldMk cId="0" sldId="260"/>
            <ac:picMk id="4" creationId="{00000000-0000-0000-0000-000000000000}"/>
          </ac:picMkLst>
        </pc:picChg>
        <pc:picChg chg="mod">
          <ac:chgData name="Rodriguez, Venecia" userId="S::venecia.rodriguez@seattle.gov::375fe4b1-1b28-49ae-833f-a3360cdd5d11" providerId="AD" clId="Web-{AE785A02-31E0-9702-020E-12309DEA7939}" dt="2024-04-05T20:47:22.127" v="32" actId="1076"/>
          <ac:picMkLst>
            <pc:docMk/>
            <pc:sldMk cId="0" sldId="260"/>
            <ac:picMk id="5" creationId="{00000000-0000-0000-0000-000000000000}"/>
          </ac:picMkLst>
        </pc:picChg>
      </pc:sldChg>
      <pc:sldChg chg="modSp">
        <pc:chgData name="Rodriguez, Venecia" userId="S::venecia.rodriguez@seattle.gov::375fe4b1-1b28-49ae-833f-a3360cdd5d11" providerId="AD" clId="Web-{AE785A02-31E0-9702-020E-12309DEA7939}" dt="2024-04-05T20:48:41.799" v="50" actId="20577"/>
        <pc:sldMkLst>
          <pc:docMk/>
          <pc:sldMk cId="0" sldId="261"/>
        </pc:sldMkLst>
        <pc:spChg chg="mod">
          <ac:chgData name="Rodriguez, Venecia" userId="S::venecia.rodriguez@seattle.gov::375fe4b1-1b28-49ae-833f-a3360cdd5d11" providerId="AD" clId="Web-{AE785A02-31E0-9702-020E-12309DEA7939}" dt="2024-04-05T20:48:41.799" v="50" actId="20577"/>
          <ac:spMkLst>
            <pc:docMk/>
            <pc:sldMk cId="0" sldId="261"/>
            <ac:spMk id="9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8:21.096" v="46" actId="20577"/>
          <ac:spMkLst>
            <pc:docMk/>
            <pc:sldMk cId="0" sldId="261"/>
            <ac:spMk id="80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8:33.080" v="49" actId="20577"/>
          <ac:spMkLst>
            <pc:docMk/>
            <pc:sldMk cId="0" sldId="261"/>
            <ac:spMk id="81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9:20.674" v="61" actId="1076"/>
        <pc:sldMkLst>
          <pc:docMk/>
          <pc:sldMk cId="0" sldId="262"/>
        </pc:sldMkLst>
        <pc:spChg chg="mod">
          <ac:chgData name="Rodriguez, Venecia" userId="S::venecia.rodriguez@seattle.gov::375fe4b1-1b28-49ae-833f-a3360cdd5d11" providerId="AD" clId="Web-{AE785A02-31E0-9702-020E-12309DEA7939}" dt="2024-04-05T20:49:14.065" v="59" actId="20577"/>
          <ac:spMkLst>
            <pc:docMk/>
            <pc:sldMk cId="0" sldId="262"/>
            <ac:spMk id="26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8:51.565" v="53" actId="20577"/>
          <ac:spMkLst>
            <pc:docMk/>
            <pc:sldMk cId="0" sldId="262"/>
            <ac:spMk id="88" creationId="{00000000-0000-0000-0000-000000000000}"/>
          </ac:spMkLst>
        </pc:spChg>
        <pc:picChg chg="mod">
          <ac:chgData name="Rodriguez, Venecia" userId="S::venecia.rodriguez@seattle.gov::375fe4b1-1b28-49ae-833f-a3360cdd5d11" providerId="AD" clId="Web-{AE785A02-31E0-9702-020E-12309DEA7939}" dt="2024-04-05T20:49:18.362" v="60" actId="107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Rodriguez, Venecia" userId="S::venecia.rodriguez@seattle.gov::375fe4b1-1b28-49ae-833f-a3360cdd5d11" providerId="AD" clId="Web-{AE785A02-31E0-9702-020E-12309DEA7939}" dt="2024-04-05T20:49:20.674" v="61" actId="1076"/>
          <ac:picMkLst>
            <pc:docMk/>
            <pc:sldMk cId="0" sldId="262"/>
            <ac:picMk id="12" creationId="{00000000-0000-0000-0000-000000000000}"/>
          </ac:picMkLst>
        </pc:picChg>
      </pc:sldChg>
      <pc:sldChg chg="modSp">
        <pc:chgData name="Rodriguez, Venecia" userId="S::venecia.rodriguez@seattle.gov::375fe4b1-1b28-49ae-833f-a3360cdd5d11" providerId="AD" clId="Web-{AE785A02-31E0-9702-020E-12309DEA7939}" dt="2024-04-05T20:49:43.659" v="71" actId="20577"/>
        <pc:sldMkLst>
          <pc:docMk/>
          <pc:sldMk cId="0" sldId="263"/>
        </pc:sldMkLst>
        <pc:spChg chg="mod">
          <ac:chgData name="Rodriguez, Venecia" userId="S::venecia.rodriguez@seattle.gov::375fe4b1-1b28-49ae-833f-a3360cdd5d11" providerId="AD" clId="Web-{AE785A02-31E0-9702-020E-12309DEA7939}" dt="2024-04-05T20:49:28.346" v="64" actId="20577"/>
          <ac:spMkLst>
            <pc:docMk/>
            <pc:sldMk cId="0" sldId="263"/>
            <ac:spMk id="94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9:43.659" v="71" actId="20577"/>
          <ac:spMkLst>
            <pc:docMk/>
            <pc:sldMk cId="0" sldId="263"/>
            <ac:spMk id="95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50:14.784" v="84" actId="20577"/>
        <pc:sldMkLst>
          <pc:docMk/>
          <pc:sldMk cId="0" sldId="264"/>
        </pc:sldMkLst>
        <pc:spChg chg="mod">
          <ac:chgData name="Rodriguez, Venecia" userId="S::venecia.rodriguez@seattle.gov::375fe4b1-1b28-49ae-833f-a3360cdd5d11" providerId="AD" clId="Web-{AE785A02-31E0-9702-020E-12309DEA7939}" dt="2024-04-05T20:50:14.784" v="84" actId="20577"/>
          <ac:spMkLst>
            <pc:docMk/>
            <pc:sldMk cId="0" sldId="264"/>
            <ac:spMk id="5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9:51.987" v="74" actId="20577"/>
          <ac:spMkLst>
            <pc:docMk/>
            <pc:sldMk cId="0" sldId="264"/>
            <ac:spMk id="100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50:10.706" v="83" actId="20577"/>
          <ac:spMkLst>
            <pc:docMk/>
            <pc:sldMk cId="0" sldId="264"/>
            <ac:spMk id="101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50:22.331" v="86" actId="20577"/>
        <pc:sldMkLst>
          <pc:docMk/>
          <pc:sldMk cId="0" sldId="282"/>
        </pc:sldMkLst>
        <pc:spChg chg="mod">
          <ac:chgData name="Rodriguez, Venecia" userId="S::venecia.rodriguez@seattle.gov::375fe4b1-1b28-49ae-833f-a3360cdd5d11" providerId="AD" clId="Web-{AE785A02-31E0-9702-020E-12309DEA7939}" dt="2024-04-05T20:50:22.331" v="86" actId="20577"/>
          <ac:spMkLst>
            <pc:docMk/>
            <pc:sldMk cId="0" sldId="282"/>
            <ac:spMk id="221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7:29.767" v="35" actId="20577"/>
        <pc:sldMkLst>
          <pc:docMk/>
          <pc:sldMk cId="3098091353" sldId="285"/>
        </pc:sldMkLst>
        <pc:spChg chg="mod">
          <ac:chgData name="Rodriguez, Venecia" userId="S::venecia.rodriguez@seattle.gov::375fe4b1-1b28-49ae-833f-a3360cdd5d11" providerId="AD" clId="Web-{AE785A02-31E0-9702-020E-12309DEA7939}" dt="2024-04-05T20:47:29.767" v="35" actId="20577"/>
          <ac:spMkLst>
            <pc:docMk/>
            <pc:sldMk cId="3098091353" sldId="285"/>
            <ac:spMk id="2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8:08.221" v="43" actId="20577"/>
        <pc:sldMkLst>
          <pc:docMk/>
          <pc:sldMk cId="2047061914" sldId="286"/>
        </pc:sldMkLst>
        <pc:spChg chg="mod">
          <ac:chgData name="Rodriguez, Venecia" userId="S::venecia.rodriguez@seattle.gov::375fe4b1-1b28-49ae-833f-a3360cdd5d11" providerId="AD" clId="Web-{AE785A02-31E0-9702-020E-12309DEA7939}" dt="2024-04-05T20:47:45.142" v="39" actId="20577"/>
          <ac:spMkLst>
            <pc:docMk/>
            <pc:sldMk cId="2047061914" sldId="286"/>
            <ac:spMk id="2" creationId="{00000000-0000-0000-0000-000000000000}"/>
          </ac:spMkLst>
        </pc:spChg>
        <pc:spChg chg="mod">
          <ac:chgData name="Rodriguez, Venecia" userId="S::venecia.rodriguez@seattle.gov::375fe4b1-1b28-49ae-833f-a3360cdd5d11" providerId="AD" clId="Web-{AE785A02-31E0-9702-020E-12309DEA7939}" dt="2024-04-05T20:48:08.221" v="43" actId="20577"/>
          <ac:spMkLst>
            <pc:docMk/>
            <pc:sldMk cId="2047061914" sldId="286"/>
            <ac:spMk id="3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AE785A02-31E0-9702-020E-12309DEA7939}" dt="2024-04-05T20:47:37.283" v="37" actId="20577"/>
        <pc:sldMkLst>
          <pc:docMk/>
          <pc:sldMk cId="3874334262" sldId="287"/>
        </pc:sldMkLst>
        <pc:spChg chg="mod">
          <ac:chgData name="Rodriguez, Venecia" userId="S::venecia.rodriguez@seattle.gov::375fe4b1-1b28-49ae-833f-a3360cdd5d11" providerId="AD" clId="Web-{AE785A02-31E0-9702-020E-12309DEA7939}" dt="2024-04-05T20:47:37.283" v="37" actId="20577"/>
          <ac:spMkLst>
            <pc:docMk/>
            <pc:sldMk cId="3874334262" sldId="287"/>
            <ac:spMk id="2" creationId="{00000000-0000-0000-0000-000000000000}"/>
          </ac:spMkLst>
        </pc:spChg>
      </pc:sldChg>
    </pc:docChg>
  </pc:docChgLst>
  <pc:docChgLst>
    <pc:chgData name="Rodriguez, Venecia" userId="S::venecia.rodriguez@seattle.gov::375fe4b1-1b28-49ae-833f-a3360cdd5d11" providerId="AD" clId="Web-{011835C4-D26A-A956-6791-356CDC5EDD8A}"/>
    <pc:docChg chg="modSld">
      <pc:chgData name="Rodriguez, Venecia" userId="S::venecia.rodriguez@seattle.gov::375fe4b1-1b28-49ae-833f-a3360cdd5d11" providerId="AD" clId="Web-{011835C4-D26A-A956-6791-356CDC5EDD8A}" dt="2024-03-08T18:28:30.884" v="47" actId="1076"/>
      <pc:docMkLst>
        <pc:docMk/>
      </pc:docMkLst>
      <pc:sldChg chg="modSp">
        <pc:chgData name="Rodriguez, Venecia" userId="S::venecia.rodriguez@seattle.gov::375fe4b1-1b28-49ae-833f-a3360cdd5d11" providerId="AD" clId="Web-{011835C4-D26A-A956-6791-356CDC5EDD8A}" dt="2024-03-08T18:27:13.101" v="37" actId="20577"/>
        <pc:sldMkLst>
          <pc:docMk/>
          <pc:sldMk cId="0" sldId="256"/>
        </pc:sldMkLst>
        <pc:spChg chg="mod">
          <ac:chgData name="Rodriguez, Venecia" userId="S::venecia.rodriguez@seattle.gov::375fe4b1-1b28-49ae-833f-a3360cdd5d11" providerId="AD" clId="Web-{011835C4-D26A-A956-6791-356CDC5EDD8A}" dt="2024-03-08T18:27:13.101" v="37" actId="20577"/>
          <ac:spMkLst>
            <pc:docMk/>
            <pc:sldMk cId="0" sldId="256"/>
            <ac:spMk id="48" creationId="{00000000-0000-0000-0000-000000000000}"/>
          </ac:spMkLst>
        </pc:spChg>
      </pc:sldChg>
      <pc:sldChg chg="modSp">
        <pc:chgData name="Rodriguez, Venecia" userId="S::venecia.rodriguez@seattle.gov::375fe4b1-1b28-49ae-833f-a3360cdd5d11" providerId="AD" clId="Web-{011835C4-D26A-A956-6791-356CDC5EDD8A}" dt="2024-03-08T18:28:30.884" v="47" actId="1076"/>
        <pc:sldMkLst>
          <pc:docMk/>
          <pc:sldMk cId="0" sldId="262"/>
        </pc:sldMkLst>
        <pc:spChg chg="mod">
          <ac:chgData name="Rodriguez, Venecia" userId="S::venecia.rodriguez@seattle.gov::375fe4b1-1b28-49ae-833f-a3360cdd5d11" providerId="AD" clId="Web-{011835C4-D26A-A956-6791-356CDC5EDD8A}" dt="2024-03-08T18:28:22.649" v="45" actId="20577"/>
          <ac:spMkLst>
            <pc:docMk/>
            <pc:sldMk cId="0" sldId="262"/>
            <ac:spMk id="26" creationId="{00000000-0000-0000-0000-000000000000}"/>
          </ac:spMkLst>
        </pc:spChg>
        <pc:picChg chg="mod">
          <ac:chgData name="Rodriguez, Venecia" userId="S::venecia.rodriguez@seattle.gov::375fe4b1-1b28-49ae-833f-a3360cdd5d11" providerId="AD" clId="Web-{011835C4-D26A-A956-6791-356CDC5EDD8A}" dt="2024-03-08T18:28:30.884" v="47" actId="1076"/>
          <ac:picMkLst>
            <pc:docMk/>
            <pc:sldMk cId="0" sldId="262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" name="Google Shape;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9a0d17e3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f9a0d17e3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Agenda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457200" y="1404938"/>
            <a:ext cx="8382000" cy="33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of Text Slide">
  <p:cSld name="Block of Text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457200" y="1404938"/>
            <a:ext cx="8382000" cy="33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0"/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Helvetica Neue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Slide">
  <p:cSld name="Bulle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457200" y="1455739"/>
            <a:ext cx="8229600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Helvetica Neue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body" idx="2"/>
          </p:nvPr>
        </p:nvSpPr>
        <p:spPr>
          <a:xfrm>
            <a:off x="457200" y="2015069"/>
            <a:ext cx="82296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00000"/>
              </a:buClr>
              <a:buSzPts val="1600"/>
              <a:buFont typeface="Noto Sans Symbols"/>
              <a:buChar char="▪"/>
              <a:defRPr sz="1600" b="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or Closing Slide">
  <p:cSld name="Section Divider or Closing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8" descr="orange yellow ar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46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8" descr="Vectored NWIRP Logo 2 (black &amp; orange)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075" y="4110267"/>
            <a:ext cx="1970999" cy="7343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/>
          <p:nvPr/>
        </p:nvSpPr>
        <p:spPr>
          <a:xfrm>
            <a:off x="0" y="3146663"/>
            <a:ext cx="9154299" cy="816406"/>
          </a:xfrm>
          <a:custGeom>
            <a:avLst/>
            <a:gdLst/>
            <a:ahLst/>
            <a:cxnLst/>
            <a:rect l="l" t="t" r="r" b="b"/>
            <a:pathLst>
              <a:path w="2448" h="238" extrusionOk="0">
                <a:moveTo>
                  <a:pt x="2448" y="71"/>
                </a:moveTo>
                <a:cubicBezTo>
                  <a:pt x="1835" y="12"/>
                  <a:pt x="939" y="0"/>
                  <a:pt x="0" y="238"/>
                </a:cubicBezTo>
              </a:path>
            </a:pathLst>
          </a:custGeom>
          <a:noFill/>
          <a:ln w="9525" cap="flat" cmpd="sng">
            <a:solidFill>
              <a:srgbClr val="EFB3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8"/>
          <p:cNvSpPr/>
          <p:nvPr/>
        </p:nvSpPr>
        <p:spPr>
          <a:xfrm>
            <a:off x="0" y="3329483"/>
            <a:ext cx="9144000" cy="1098657"/>
          </a:xfrm>
          <a:custGeom>
            <a:avLst/>
            <a:gdLst/>
            <a:ahLst/>
            <a:cxnLst/>
            <a:rect l="l" t="t" r="r" b="b"/>
            <a:pathLst>
              <a:path w="2448" h="238" extrusionOk="0">
                <a:moveTo>
                  <a:pt x="0" y="238"/>
                </a:moveTo>
                <a:cubicBezTo>
                  <a:pt x="939" y="0"/>
                  <a:pt x="1834" y="12"/>
                  <a:pt x="2448" y="70"/>
                </a:cubicBezTo>
              </a:path>
            </a:pathLst>
          </a:custGeom>
          <a:noFill/>
          <a:ln w="9525" cap="flat" cmpd="sng">
            <a:solidFill>
              <a:srgbClr val="EFB3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8"/>
          <p:cNvSpPr/>
          <p:nvPr/>
        </p:nvSpPr>
        <p:spPr>
          <a:xfrm>
            <a:off x="1" y="3238132"/>
            <a:ext cx="9154298" cy="939343"/>
          </a:xfrm>
          <a:custGeom>
            <a:avLst/>
            <a:gdLst/>
            <a:ahLst/>
            <a:cxnLst/>
            <a:rect l="l" t="t" r="r" b="b"/>
            <a:pathLst>
              <a:path w="2448" h="237" extrusionOk="0">
                <a:moveTo>
                  <a:pt x="0" y="237"/>
                </a:moveTo>
                <a:cubicBezTo>
                  <a:pt x="940" y="0"/>
                  <a:pt x="1835" y="15"/>
                  <a:pt x="2448" y="75"/>
                </a:cubicBezTo>
              </a:path>
            </a:pathLst>
          </a:custGeom>
          <a:noFill/>
          <a:ln w="9525" cap="flat" cmpd="sng">
            <a:solidFill>
              <a:srgbClr val="FFFF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457200" y="149481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0" descr="orange yellow arch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0521"/>
            <a:ext cx="9144000" cy="118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 descr="Vectored NWIRP Logo (white)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3643" y="224959"/>
            <a:ext cx="1186787" cy="4421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05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4" descr="orange yellow arch.png"/>
          <p:cNvPicPr preferRelativeResize="0"/>
          <p:nvPr/>
        </p:nvPicPr>
        <p:blipFill rotWithShape="1">
          <a:blip r:embed="rId4">
            <a:alphaModFix/>
          </a:blip>
          <a:srcRect b="20415"/>
          <a:stretch/>
        </p:blipFill>
        <p:spPr>
          <a:xfrm>
            <a:off x="0" y="-1"/>
            <a:ext cx="91910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4"/>
          <p:cNvSpPr/>
          <p:nvPr/>
        </p:nvSpPr>
        <p:spPr>
          <a:xfrm>
            <a:off x="0" y="3546384"/>
            <a:ext cx="9191037" cy="816406"/>
          </a:xfrm>
          <a:custGeom>
            <a:avLst/>
            <a:gdLst/>
            <a:ahLst/>
            <a:cxnLst/>
            <a:rect l="l" t="t" r="r" b="b"/>
            <a:pathLst>
              <a:path w="2448" h="238" extrusionOk="0">
                <a:moveTo>
                  <a:pt x="2448" y="71"/>
                </a:moveTo>
                <a:cubicBezTo>
                  <a:pt x="1835" y="12"/>
                  <a:pt x="939" y="0"/>
                  <a:pt x="0" y="238"/>
                </a:cubicBezTo>
              </a:path>
            </a:pathLst>
          </a:custGeom>
          <a:noFill/>
          <a:ln w="9525" cap="flat" cmpd="sng">
            <a:solidFill>
              <a:srgbClr val="EFB3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4"/>
          <p:cNvSpPr/>
          <p:nvPr/>
        </p:nvSpPr>
        <p:spPr>
          <a:xfrm>
            <a:off x="0" y="3729204"/>
            <a:ext cx="9108257" cy="1098657"/>
          </a:xfrm>
          <a:custGeom>
            <a:avLst/>
            <a:gdLst/>
            <a:ahLst/>
            <a:cxnLst/>
            <a:rect l="l" t="t" r="r" b="b"/>
            <a:pathLst>
              <a:path w="2448" h="238" extrusionOk="0">
                <a:moveTo>
                  <a:pt x="0" y="238"/>
                </a:moveTo>
                <a:cubicBezTo>
                  <a:pt x="939" y="0"/>
                  <a:pt x="1834" y="12"/>
                  <a:pt x="2448" y="70"/>
                </a:cubicBezTo>
              </a:path>
            </a:pathLst>
          </a:custGeom>
          <a:noFill/>
          <a:ln w="9525" cap="flat" cmpd="sng">
            <a:solidFill>
              <a:srgbClr val="EFB3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4"/>
          <p:cNvSpPr/>
          <p:nvPr/>
        </p:nvSpPr>
        <p:spPr>
          <a:xfrm>
            <a:off x="1" y="3637853"/>
            <a:ext cx="9154298" cy="939343"/>
          </a:xfrm>
          <a:custGeom>
            <a:avLst/>
            <a:gdLst/>
            <a:ahLst/>
            <a:cxnLst/>
            <a:rect l="l" t="t" r="r" b="b"/>
            <a:pathLst>
              <a:path w="2448" h="237" extrusionOk="0">
                <a:moveTo>
                  <a:pt x="0" y="237"/>
                </a:moveTo>
                <a:cubicBezTo>
                  <a:pt x="940" y="0"/>
                  <a:pt x="1835" y="15"/>
                  <a:pt x="2448" y="75"/>
                </a:cubicBezTo>
              </a:path>
            </a:pathLst>
          </a:custGeom>
          <a:noFill/>
          <a:ln w="9525" cap="flat" cmpd="sng">
            <a:solidFill>
              <a:srgbClr val="FFFF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34" descr="Vectored NWIRP Logo (white)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168" y="4385675"/>
            <a:ext cx="1186787" cy="44218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4"/>
          <p:cNvSpPr txBox="1">
            <a:spLocks noGrp="1"/>
          </p:cNvSpPr>
          <p:nvPr>
            <p:ph type="title"/>
          </p:nvPr>
        </p:nvSpPr>
        <p:spPr>
          <a:xfrm>
            <a:off x="457200" y="19335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20.m4a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4.png"/><Relationship Id="rId2" Type="http://schemas.openxmlformats.org/officeDocument/2006/relationships/audio" Target="../media/media19.m4a"/><Relationship Id="rId16" Type="http://schemas.openxmlformats.org/officeDocument/2006/relationships/image" Target="../media/image37.png"/><Relationship Id="rId1" Type="http://schemas.microsoft.com/office/2007/relationships/media" Target="../media/media19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audio" Target="../media/media20.m4a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m4a"/><Relationship Id="rId7" Type="http://schemas.openxmlformats.org/officeDocument/2006/relationships/image" Target="../media/image3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4.m4a"/><Relationship Id="rId7" Type="http://schemas.openxmlformats.org/officeDocument/2006/relationships/image" Target="../media/image3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6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4a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.png"/><Relationship Id="rId4" Type="http://schemas.openxmlformats.org/officeDocument/2006/relationships/audio" Target="../media/media8.m4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2.m4a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4.m4a"/><Relationship Id="rId7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.png"/><Relationship Id="rId4" Type="http://schemas.openxmlformats.org/officeDocument/2006/relationships/audio" Target="../media/media14.m4a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6.m4a"/><Relationship Id="rId7" Type="http://schemas.openxmlformats.org/officeDocument/2006/relationships/image" Target="../media/image2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8.m4a"/><Relationship Id="rId7" Type="http://schemas.openxmlformats.org/officeDocument/2006/relationships/image" Target="../media/image2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685800" y="596348"/>
            <a:ext cx="7772400" cy="304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lt1"/>
              </a:buClr>
              <a:buSzPct val="100000"/>
            </a:pPr>
            <a:r>
              <a:rPr 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ICE Check-ins</a:t>
            </a:r>
            <a:br>
              <a:rPr lang="en-US" dirty="0">
                <a:solidFill>
                  <a:schemeClr val="bg1"/>
                </a:solidFill>
                <a:latin typeface="Georgia"/>
              </a:rPr>
            </a:br>
            <a:br>
              <a:rPr lang="en-US" dirty="0">
                <a:solidFill>
                  <a:schemeClr val="bg1"/>
                </a:solidFill>
                <a:latin typeface="Georgia"/>
              </a:rPr>
            </a:br>
            <a:r>
              <a:rPr lang="en-US" sz="28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Information for Newly Arriving Migrants and Asylum Seekers</a:t>
            </a:r>
            <a:endParaRPr sz="2800" b="0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408700" y="4535207"/>
            <a:ext cx="3748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Georgia"/>
                <a:ea typeface="Calibri"/>
                <a:cs typeface="Calibri"/>
                <a:sym typeface="Calibri"/>
              </a:rPr>
              <a:t>May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Georgia"/>
                <a:ea typeface="Calibri"/>
                <a:cs typeface="Calibri"/>
                <a:sym typeface="Calibri"/>
              </a:rPr>
              <a:t> 2024</a:t>
            </a:r>
            <a:endParaRPr sz="1400" b="0" i="0" u="none" strike="noStrike" cap="none" dirty="0">
              <a:solidFill>
                <a:schemeClr val="dk1"/>
              </a:solidFill>
              <a:latin typeface="Georgia"/>
              <a:ea typeface="Arial"/>
              <a:cs typeface="Arial"/>
              <a:sym typeface="Arial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292" y="232741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47">
        <p14:prism/>
      </p:transition>
    </mc:Choice>
    <mc:Fallback xmlns="">
      <p:transition spd="slow" advTm="6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3"/>
        <p14:stopEvt time="567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400"/>
            </a:pP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Preparing for ICE Check-Ins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8595" t="23136" r="51606" b="53013"/>
          <a:stretch/>
        </p:blipFill>
        <p:spPr>
          <a:xfrm>
            <a:off x="2576125" y="1251351"/>
            <a:ext cx="549137" cy="712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70335" b="74627"/>
          <a:stretch/>
        </p:blipFill>
        <p:spPr>
          <a:xfrm>
            <a:off x="7473241" y="1204420"/>
            <a:ext cx="792362" cy="729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8360" t="21617" r="21122" b="52766"/>
          <a:stretch/>
        </p:blipFill>
        <p:spPr>
          <a:xfrm>
            <a:off x="781334" y="1102353"/>
            <a:ext cx="953385" cy="861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6904" t="64394" r="48736" b="8745"/>
          <a:stretch/>
        </p:blipFill>
        <p:spPr>
          <a:xfrm>
            <a:off x="4192090" y="1204420"/>
            <a:ext cx="644954" cy="765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r="66368" b="53317"/>
          <a:stretch/>
        </p:blipFill>
        <p:spPr>
          <a:xfrm>
            <a:off x="5976730" y="1357324"/>
            <a:ext cx="487377" cy="489694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1782417" y="1503143"/>
            <a:ext cx="496957" cy="237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3475823" y="1490231"/>
            <a:ext cx="496957" cy="237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068958" y="1490231"/>
            <a:ext cx="496957" cy="237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720195" y="1490231"/>
            <a:ext cx="496957" cy="237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3462" y="2141791"/>
            <a:ext cx="5943599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You have the right to be represented by an attorney or accredited representative; ICE may allow you to bring family or community member for interpretation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Bring your immigration documents with you, including any appointment letter or order of supervision 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Know your current address and phone number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Wait by the “ICE Check In” sign, or speak to the security guard at the front entrance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Be prepared to wait outside – prepare for the cold and rain!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Helvetica Neue"/>
              </a:rPr>
              <a:t>Check-in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19" y="2115967"/>
            <a:ext cx="1752458" cy="13194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99" y="3630962"/>
            <a:ext cx="1752178" cy="1319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10" y="1102353"/>
            <a:ext cx="7795967" cy="86139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6730" y="2018949"/>
            <a:ext cx="773789" cy="694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643" y="2925441"/>
            <a:ext cx="472726" cy="61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0049" y="3288942"/>
            <a:ext cx="618229" cy="735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2554" y="3674822"/>
            <a:ext cx="353262" cy="353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/>
          <a:srcRect l="890" t="17056"/>
          <a:stretch/>
        </p:blipFill>
        <p:spPr>
          <a:xfrm>
            <a:off x="1113656" y="4049612"/>
            <a:ext cx="719315" cy="551046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5978" y="241231"/>
            <a:ext cx="609600" cy="6096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137">
        <p14:prism/>
      </p:transition>
    </mc:Choice>
    <mc:Fallback xmlns="">
      <p:transition spd="slow" advTm="108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0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11"/>
        <p14:stopEvt time="108137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9a0d17e34_1_1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400"/>
            </a:pP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What Happens at the ICE Check-In?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531" y="2037213"/>
            <a:ext cx="1269590" cy="1269590"/>
          </a:xfrm>
          <a:prstGeom prst="rect">
            <a:avLst/>
          </a:prstGeom>
        </p:spPr>
      </p:pic>
      <p:sp>
        <p:nvSpPr>
          <p:cNvPr id="95" name="Google Shape;95;gf9a0d17e34_1_1"/>
          <p:cNvSpPr txBox="1">
            <a:spLocks noGrp="1"/>
          </p:cNvSpPr>
          <p:nvPr>
            <p:ph type="body" idx="1"/>
          </p:nvPr>
        </p:nvSpPr>
        <p:spPr>
          <a:xfrm>
            <a:off x="457201" y="1391478"/>
            <a:ext cx="7904921" cy="336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94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Confirm </a:t>
            </a:r>
            <a:r>
              <a:rPr lang="en-US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contact information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: home address, telephone number, work</a:t>
            </a:r>
            <a:endParaRPr lang="en-US" dirty="0">
              <a:ea typeface="Times New Roman"/>
              <a:cs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4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Information about </a:t>
            </a:r>
            <a:r>
              <a:rPr lang="en-US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immigration court case</a:t>
            </a:r>
            <a:endParaRPr lang="en-US" b="1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4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Fingerprints, </a:t>
            </a:r>
            <a:r>
              <a:rPr lang="en-US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compliance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 with Order of Supervision</a:t>
            </a:r>
            <a:endParaRPr lang="en-US" dirty="0">
              <a:ea typeface="Times New Roman"/>
              <a:cs typeface="Times New Roman"/>
            </a:endParaRPr>
          </a:p>
          <a:p>
            <a:pPr marL="342900" indent="-342900" algn="l">
              <a:spcBef>
                <a:spcPts val="94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Times New Roman"/>
                <a:cs typeface="Times New Roman"/>
                <a:sym typeface="Times New Roman"/>
              </a:rPr>
              <a:t>Schedule</a:t>
            </a:r>
            <a:r>
              <a:rPr lang="en-US" b="1" dirty="0">
                <a:solidFill>
                  <a:srgbClr val="FF0000"/>
                </a:solidFill>
                <a:ea typeface="Times New Roman"/>
                <a:cs typeface="Times New Roman"/>
                <a:sym typeface="Times New Roman"/>
              </a:rPr>
              <a:t> next ICE check-in</a:t>
            </a:r>
            <a:r>
              <a:rPr lang="en-US" dirty="0">
                <a:ea typeface="Times New Roman"/>
                <a:cs typeface="Times New Roman"/>
                <a:sym typeface="Times New Roman"/>
              </a:rPr>
              <a:t> </a:t>
            </a:r>
            <a:endParaRPr lang="en-US" b="1">
              <a:ea typeface="Times New Roman"/>
              <a:cs typeface="Times New Roman"/>
            </a:endParaRPr>
          </a:p>
          <a:p>
            <a:pPr marL="342900" indent="-342900" algn="l">
              <a:spcBef>
                <a:spcPts val="940"/>
              </a:spcBef>
              <a:spcAft>
                <a:spcPts val="1200"/>
              </a:spcAft>
              <a:buFont typeface="Arial"/>
              <a:buChar char="•"/>
            </a:pPr>
            <a:r>
              <a:rPr lang="en-US" i="1" dirty="0">
                <a:ea typeface="Times New Roman"/>
                <a:cs typeface="Times New Roman"/>
                <a:sym typeface="Times New Roman"/>
              </a:rPr>
              <a:t>Maybe</a:t>
            </a:r>
            <a:r>
              <a:rPr lang="en-US" b="1" i="1" dirty="0">
                <a:ea typeface="Times New Roman"/>
                <a:cs typeface="Times New Roman"/>
                <a:sym typeface="Times New Roman"/>
              </a:rPr>
              <a:t>:</a:t>
            </a:r>
            <a:r>
              <a:rPr lang="en-US" i="1" dirty="0">
                <a:ea typeface="Times New Roman"/>
                <a:cs typeface="Times New Roman"/>
                <a:sym typeface="Times New Roman"/>
              </a:rPr>
              <a:t> supervision changes - ankle monitor, home visits, cell phone </a:t>
            </a:r>
            <a:r>
              <a:rPr lang="en-US" i="1" dirty="0" err="1">
                <a:ea typeface="Times New Roman"/>
                <a:cs typeface="Times New Roman"/>
                <a:sym typeface="Times New Roman"/>
              </a:rPr>
              <a:t>app,detention</a:t>
            </a:r>
            <a:endParaRPr lang="en-US" i="1" dirty="0" err="1">
              <a:ea typeface="Times New Roman"/>
              <a:cs typeface="Times New Roman"/>
            </a:endParaRPr>
          </a:p>
          <a:p>
            <a:pPr marL="0" indent="0" algn="l">
              <a:spcBef>
                <a:spcPts val="940"/>
              </a:spcBef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591" y="268742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056">
        <p14:prism/>
      </p:transition>
    </mc:Choice>
    <mc:Fallback xmlns="">
      <p:transition spd="slow" advTm="91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91056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400"/>
            </a:pP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Common Questions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101" name="Google Shape;101;p8"/>
          <p:cNvSpPr txBox="1">
            <a:spLocks noGrp="1"/>
          </p:cNvSpPr>
          <p:nvPr>
            <p:ph type="body" idx="1"/>
          </p:nvPr>
        </p:nvSpPr>
        <p:spPr>
          <a:xfrm>
            <a:off x="2103783" y="1000957"/>
            <a:ext cx="6486940" cy="1987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73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ea typeface="Times New Roman"/>
              <a:cs typeface="Times New Roman"/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Will I be detained?</a:t>
            </a:r>
            <a:endParaRPr lang="en-US" dirty="0">
              <a:ea typeface="Times New Roman"/>
              <a:cs typeface="Times New Roman"/>
            </a:endParaRPr>
          </a:p>
          <a:p>
            <a:pPr marL="469900" indent="-342900" algn="l"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How long will it take?</a:t>
            </a:r>
            <a:endParaRPr lang="en-US" dirty="0">
              <a:ea typeface="Times New Roman"/>
              <a:cs typeface="Times New Roman"/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What if I missed a check-in or need to reschedule?</a:t>
            </a:r>
            <a:endParaRPr lang="en-US" dirty="0">
              <a:ea typeface="Times New Roman"/>
              <a:cs typeface="Times New Roman"/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ea typeface="Times New Roman"/>
                <a:cs typeface="Times New Roman"/>
                <a:sym typeface="Times New Roman"/>
              </a:rPr>
              <a:t>What if I want to move to another state?</a:t>
            </a:r>
            <a:endParaRPr lang="en-US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6218" y="3172662"/>
            <a:ext cx="5549348" cy="17235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/>
          </a:p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TALK TO A LAWYER </a:t>
            </a:r>
            <a:r>
              <a:rPr lang="en-US" sz="1600" b="1" u="sng" dirty="0">
                <a:solidFill>
                  <a:srgbClr val="FF0000"/>
                </a:solidFill>
                <a:latin typeface="Helvetica Neue"/>
              </a:rPr>
              <a:t>BEFORE</a:t>
            </a: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 YOUR ICE CHECK-IN IF: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YOU HAD CONTACT WITH POLICE</a:t>
            </a:r>
          </a:p>
          <a:p>
            <a:pPr marL="285750" lvl="1" indent="-285750">
              <a:spcAft>
                <a:spcPts val="1200"/>
              </a:spcAft>
              <a:buChar char="•"/>
            </a:pPr>
            <a:r>
              <a:rPr lang="en-US" sz="1600" b="1" dirty="0">
                <a:solidFill>
                  <a:srgbClr val="FF0000"/>
                </a:solidFill>
                <a:latin typeface="Helvetica Neue"/>
              </a:rPr>
              <a:t>MMIGRATION JUDGE ORDERED YOU REMOVED</a:t>
            </a:r>
          </a:p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55" y="1205740"/>
            <a:ext cx="1861728" cy="186172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188949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8098">
        <p14:prism/>
      </p:transition>
    </mc:Choice>
    <mc:Fallback xmlns="">
      <p:transition spd="slow" advTm="178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2"/>
        <p14:stopEvt time="178098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>
            <a:spLocks noGrp="1"/>
          </p:cNvSpPr>
          <p:nvPr>
            <p:ph type="ctrTitle"/>
          </p:nvPr>
        </p:nvSpPr>
        <p:spPr>
          <a:xfrm>
            <a:off x="831272" y="1882631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4000" dirty="0">
                <a:solidFill>
                  <a:schemeClr val="bg1"/>
                </a:solidFill>
                <a:latin typeface="Georgia"/>
              </a:rPr>
              <a:t>For more immigration help </a:t>
            </a:r>
            <a:br>
              <a:rPr lang="en-US" sz="4000" dirty="0">
                <a:solidFill>
                  <a:schemeClr val="bg1"/>
                </a:solidFill>
                <a:latin typeface="Georgia"/>
              </a:rPr>
            </a:br>
            <a:r>
              <a:rPr lang="en-US" sz="4000" dirty="0">
                <a:solidFill>
                  <a:schemeClr val="bg1"/>
                </a:solidFill>
                <a:latin typeface="Georgia"/>
              </a:rPr>
              <a:t>please visit </a:t>
            </a: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nwirp.org</a:t>
            </a:r>
            <a:endParaRPr sz="4000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609" y="35201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324">
        <p14:prism/>
      </p:transition>
    </mc:Choice>
    <mc:Fallback xmlns="">
      <p:transition spd="slow" advTm="23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2"/>
        <p14:stopEvt time="23324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7" descr="1_FfiwKbbTcBX7_YULrUJiuw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70848"/>
            <a:ext cx="9277734" cy="647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 descr="orange yellow arch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77866" cy="118533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299175" y="84578"/>
            <a:ext cx="74803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27" descr="Vectored NWIRP Logo (white).ep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643" y="224959"/>
            <a:ext cx="1186787" cy="442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10366919" y="6417578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27">
        <p14:prism/>
      </p:transition>
    </mc:Choice>
    <mc:Fallback xmlns="">
      <p:transition spd="slow" advTm="5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400"/>
            </a:pPr>
            <a:r>
              <a:rPr lang="en-US" dirty="0">
                <a:solidFill>
                  <a:schemeClr val="bg1"/>
                </a:solidFill>
                <a:latin typeface="Georgia"/>
              </a:rPr>
              <a:t> </a:t>
            </a:r>
            <a:r>
              <a:rPr lang="en-US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Welcome to Washington! 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248109"/>
            <a:ext cx="2045666" cy="1227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3220" y="3248108"/>
            <a:ext cx="1227399" cy="1227399"/>
          </a:xfrm>
          <a:prstGeom prst="rect">
            <a:avLst/>
          </a:prstGeom>
        </p:spPr>
      </p:pic>
      <p:sp>
        <p:nvSpPr>
          <p:cNvPr id="55" name="Google Shape;55;p2"/>
          <p:cNvSpPr txBox="1">
            <a:spLocks noGrp="1"/>
          </p:cNvSpPr>
          <p:nvPr>
            <p:ph type="body" idx="1"/>
          </p:nvPr>
        </p:nvSpPr>
        <p:spPr>
          <a:xfrm>
            <a:off x="294640" y="1198880"/>
            <a:ext cx="8544560" cy="1895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C00000"/>
                </a:solidFill>
              </a:rPr>
              <a:t>Bem-</a:t>
            </a:r>
            <a:r>
              <a:rPr lang="en-US" sz="2400" i="1" dirty="0" err="1">
                <a:solidFill>
                  <a:srgbClr val="C00000"/>
                </a:solidFill>
              </a:rPr>
              <a:t>vindo</a:t>
            </a:r>
            <a:r>
              <a:rPr lang="en-US" sz="2400" i="1" dirty="0">
                <a:solidFill>
                  <a:srgbClr val="C00000"/>
                </a:solidFill>
              </a:rPr>
              <a:t>!</a:t>
            </a:r>
          </a:p>
          <a:p>
            <a:pPr marL="0" lv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B050"/>
                </a:solidFill>
              </a:rPr>
              <a:t>¡Bienvenido!</a:t>
            </a:r>
          </a:p>
          <a:p>
            <a:pPr marL="0" lvl="0" indent="0" algn="ctr">
              <a:spcBef>
                <a:spcPts val="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chemeClr val="accent1"/>
                </a:solidFill>
              </a:rPr>
              <a:t>Boyei</a:t>
            </a:r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i="1" dirty="0" err="1">
                <a:solidFill>
                  <a:schemeClr val="accent1"/>
                </a:solidFill>
              </a:rPr>
              <a:t>malamu</a:t>
            </a:r>
            <a:r>
              <a:rPr lang="en-US" sz="2400" i="1" dirty="0">
                <a:solidFill>
                  <a:schemeClr val="accent1"/>
                </a:solidFill>
              </a:rPr>
              <a:t>!</a:t>
            </a:r>
          </a:p>
          <a:p>
            <a:pPr marL="0" lvl="0" indent="0" algn="ctr">
              <a:spcBef>
                <a:spcPts val="0"/>
              </a:spcBef>
            </a:pPr>
            <a:endParaRPr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3" y="2893590"/>
            <a:ext cx="1936434" cy="193643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470" y="241231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297">
        <p14:prism/>
      </p:transition>
    </mc:Choice>
    <mc:Fallback xmlns="">
      <p:transition spd="slow" advTm="26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6"/>
        <p14:stopEvt time="26297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400"/>
            </a:pP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What is ICE?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88" y="1865345"/>
            <a:ext cx="3193163" cy="1941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714" y="1717964"/>
            <a:ext cx="3803700" cy="25353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5739" y="36505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4748">
        <p14:prism/>
      </p:transition>
    </mc:Choice>
    <mc:Fallback xmlns="">
      <p:transition spd="slow" advTm="34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4"/>
        <p14:stopEvt time="3474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2400"/>
            </a:pPr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ICE Check-Ins are </a:t>
            </a:r>
            <a:r>
              <a:rPr lang="en-US" sz="2000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not</a:t>
            </a:r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 Immigration Court Hearings</a:t>
            </a:r>
            <a:endParaRPr lang="en-US" sz="2000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7334"/>
          <a:stretch/>
        </p:blipFill>
        <p:spPr>
          <a:xfrm>
            <a:off x="5864087" y="1404938"/>
            <a:ext cx="1711864" cy="2146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417" y="1941443"/>
            <a:ext cx="1972780" cy="1972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48" y="2087216"/>
            <a:ext cx="1278007" cy="127800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275397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8483F5-B670-8F8A-7144-5A61F1679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281">
        <p14:prism/>
      </p:transition>
    </mc:Choice>
    <mc:Fallback xmlns="">
      <p:transition spd="slow" advTm="33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2"/>
        <p14:stopEvt time="3328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chemeClr val="dk1"/>
              </a:buClr>
              <a:buSzPts val="2000"/>
            </a:pP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Why do I have to check-in with ICE?</a:t>
            </a:r>
            <a:endParaRPr lang="en-US">
              <a:solidFill>
                <a:schemeClr val="bg1"/>
              </a:solidFill>
              <a:latin typeface="Georgia"/>
              <a:cs typeface="Times New Roman"/>
            </a:endParaRPr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457200" y="1404938"/>
            <a:ext cx="8382000" cy="33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i="1" dirty="0"/>
              <a:t>Ensure you attend your Immigration Court hearings</a:t>
            </a:r>
          </a:p>
          <a:p>
            <a:pPr marL="342900" indent="-342900" algn="l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Confirm your contact information  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i="1" dirty="0"/>
              <a:t>Ensure compliance with supervision order and law</a:t>
            </a: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endParaRPr dirty="0"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80" y="1565055"/>
            <a:ext cx="769976" cy="476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888" y="2137891"/>
            <a:ext cx="624404" cy="667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407" y="2974860"/>
            <a:ext cx="728570" cy="72857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209" y="241231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017">
        <p14:prism/>
      </p:transition>
    </mc:Choice>
    <mc:Fallback xmlns="">
      <p:transition spd="slow" advTm="35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  <p14:stopEvt time="3501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ICE Check-In Documents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97" y="1292084"/>
            <a:ext cx="2812257" cy="3566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630" y="1292084"/>
            <a:ext cx="2812947" cy="3566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354" y="1292084"/>
            <a:ext cx="2778048" cy="35666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4191" y="1861930"/>
            <a:ext cx="1020418" cy="1722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82487" y="1444487"/>
            <a:ext cx="92765" cy="410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306" y="1149959"/>
            <a:ext cx="662361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Name</a:t>
            </a:r>
          </a:p>
        </p:txBody>
      </p:sp>
      <p:sp>
        <p:nvSpPr>
          <p:cNvPr id="12" name="Oval 11"/>
          <p:cNvSpPr/>
          <p:nvPr/>
        </p:nvSpPr>
        <p:spPr>
          <a:xfrm>
            <a:off x="1762539" y="1802296"/>
            <a:ext cx="602974" cy="1457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20348" y="1457736"/>
            <a:ext cx="192156" cy="3445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17015" y="1140308"/>
            <a:ext cx="99097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 Number</a:t>
            </a:r>
          </a:p>
        </p:txBody>
      </p:sp>
      <p:sp>
        <p:nvSpPr>
          <p:cNvPr id="20" name="Oval 19"/>
          <p:cNvSpPr/>
          <p:nvPr/>
        </p:nvSpPr>
        <p:spPr>
          <a:xfrm>
            <a:off x="3359727" y="1802296"/>
            <a:ext cx="768928" cy="2319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01491" y="1630016"/>
            <a:ext cx="748145" cy="2252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07727" y="1649895"/>
            <a:ext cx="817418" cy="38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269086" y="1140308"/>
            <a:ext cx="66236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Name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80074" y="1140308"/>
            <a:ext cx="99097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 Number</a:t>
            </a:r>
          </a:p>
        </p:txBody>
      </p:sp>
      <p:cxnSp>
        <p:nvCxnSpPr>
          <p:cNvPr id="29" name="Straight Arrow Connector 28"/>
          <p:cNvCxnSpPr>
            <a:stCxn id="26" idx="2"/>
          </p:cNvCxnSpPr>
          <p:nvPr/>
        </p:nvCxnSpPr>
        <p:spPr>
          <a:xfrm>
            <a:off x="3600267" y="1448085"/>
            <a:ext cx="110342" cy="317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2"/>
          </p:cNvCxnSpPr>
          <p:nvPr/>
        </p:nvCxnSpPr>
        <p:spPr>
          <a:xfrm flipH="1">
            <a:off x="5375562" y="1448085"/>
            <a:ext cx="1" cy="1587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12527" y="1024690"/>
            <a:ext cx="168828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Name &amp; A Number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966204" y="1332467"/>
            <a:ext cx="99614" cy="317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232246"/>
            <a:ext cx="609600" cy="60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587">
        <p14:prism/>
      </p:transition>
    </mc:Choice>
    <mc:Fallback xmlns="">
      <p:transition spd="slow" advTm="49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" objId="4"/>
        <p14:stopEvt time="49587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Immigration Court Documents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291" y="1177228"/>
            <a:ext cx="2916382" cy="3746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08" y="1185899"/>
            <a:ext cx="2917833" cy="372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4902" t="48678" r="14223" b="12569"/>
          <a:stretch/>
        </p:blipFill>
        <p:spPr>
          <a:xfrm>
            <a:off x="2718736" y="1265095"/>
            <a:ext cx="2809792" cy="353613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987826" y="1441901"/>
            <a:ext cx="730910" cy="1019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3498" r="5665"/>
          <a:stretch/>
        </p:blipFill>
        <p:spPr>
          <a:xfrm>
            <a:off x="3438939" y="3111532"/>
            <a:ext cx="3054627" cy="5239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6202017" y="2452865"/>
            <a:ext cx="821635" cy="6481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721" y="205476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4436">
        <p14:prism/>
      </p:transition>
    </mc:Choice>
    <mc:Fallback xmlns="">
      <p:transition spd="slow" advTm="34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3"/>
        <p14:stopEvt time="34436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No Check-In Documents?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5741"/>
            <a:ext cx="8382000" cy="2630078"/>
          </a:xfrm>
        </p:spPr>
        <p:txBody>
          <a:bodyPr/>
          <a:lstStyle/>
          <a:p>
            <a:pPr marL="228600" indent="0" algn="l"/>
            <a:r>
              <a:rPr lang="en-US" b="1" dirty="0"/>
              <a:t>Email</a:t>
            </a:r>
            <a:r>
              <a:rPr lang="en-US" dirty="0"/>
              <a:t>: </a:t>
            </a:r>
            <a:r>
              <a:rPr lang="en-US" sz="1800" b="1" dirty="0">
                <a:solidFill>
                  <a:schemeClr val="tx1"/>
                </a:solidFill>
              </a:rPr>
              <a:t>ICE-ERO-SEA-SEANonDetainedDocket-SM@ice.dhs.gov</a:t>
            </a:r>
          </a:p>
          <a:p>
            <a:pPr marL="228600" indent="0" algn="l"/>
            <a:endParaRPr lang="en-US"/>
          </a:p>
          <a:p>
            <a:pPr marL="228600" indent="0" algn="l"/>
            <a:endParaRPr lang="en-US"/>
          </a:p>
          <a:p>
            <a:pPr marL="228600" indent="0" algn="l"/>
            <a:r>
              <a:rPr lang="en-US" b="1" dirty="0"/>
              <a:t>Telephone</a:t>
            </a:r>
            <a:r>
              <a:rPr lang="en-US" dirty="0"/>
              <a:t>: </a:t>
            </a:r>
            <a:r>
              <a:rPr lang="en-US" sz="1800" dirty="0">
                <a:solidFill>
                  <a:schemeClr val="tx1"/>
                </a:solidFill>
              </a:rPr>
              <a:t>(206) 277-2000, ext. 2</a:t>
            </a:r>
          </a:p>
          <a:p>
            <a:pPr marL="228600" indent="0" algn="l"/>
            <a:endParaRPr lang="en-US"/>
          </a:p>
          <a:p>
            <a:pPr marL="685800" indent="-457200" algn="l">
              <a:buAutoNum type="arabicPeriod"/>
            </a:pPr>
            <a:endParaRPr lang="en-US"/>
          </a:p>
          <a:p>
            <a:pPr marL="228600" indent="0" algn="l"/>
            <a:r>
              <a:rPr lang="en-US" b="1" dirty="0"/>
              <a:t>Appear in Person: </a:t>
            </a:r>
            <a:r>
              <a:rPr lang="en-US" dirty="0"/>
              <a:t>12500 Tukwila Int’l Blvd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226" y="1125485"/>
            <a:ext cx="958017" cy="958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347" y="2245735"/>
            <a:ext cx="784324" cy="784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271" y="3189353"/>
            <a:ext cx="826466" cy="826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901" y="4175113"/>
            <a:ext cx="4911365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PROVIDE YOUR “A NUMBER” AND FULL NAME</a:t>
            </a:r>
          </a:p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6469" y="265799"/>
            <a:ext cx="609600" cy="60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4617">
        <p14:prism/>
      </p:transition>
    </mc:Choice>
    <mc:Fallback xmlns="">
      <p:transition spd="slow" advTm="64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7"/>
        <p14:stopEvt time="64617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457200" y="117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/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/>
              </a:rPr>
              <a:t>ICE Check-In Location</a:t>
            </a:r>
            <a:endParaRPr lang="en-US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1"/>
          </p:nvPr>
        </p:nvSpPr>
        <p:spPr>
          <a:xfrm>
            <a:off x="384312" y="1603745"/>
            <a:ext cx="3597966" cy="95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1800">
                <a:ea typeface="Times New Roman"/>
                <a:cs typeface="Times New Roman"/>
                <a:sym typeface="Times New Roman"/>
              </a:rPr>
              <a:t>12500 Tukwila International Blvd</a:t>
            </a:r>
            <a:endParaRPr lang="en-US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1800">
                <a:ea typeface="Times New Roman"/>
                <a:cs typeface="Times New Roman"/>
                <a:sym typeface="Times New Roman"/>
              </a:rPr>
              <a:t>Tukwila, WA 98168</a:t>
            </a:r>
            <a:endParaRPr lang="en-US" sz="1800">
              <a:ea typeface="Times New Roman"/>
              <a:cs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25" y="1273096"/>
            <a:ext cx="4522161" cy="3404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193" y="3188991"/>
            <a:ext cx="822800" cy="11661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6096" y="4370240"/>
            <a:ext cx="84189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Helvetica Neue"/>
              </a:rPr>
              <a:t>Bus 124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843" y="209476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938">
        <p14:prism/>
      </p:transition>
    </mc:Choice>
    <mc:Fallback xmlns="">
      <p:transition spd="slow" advTm="41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2"/>
        <p14:stopEvt time="41938" objId="2"/>
      </p14:showEvtLst>
    </p:ext>
  </p:extLst>
</p:sld>
</file>

<file path=ppt/theme/theme1.xml><?xml version="1.0" encoding="utf-8"?>
<a:theme xmlns:a="http://schemas.openxmlformats.org/drawingml/2006/main" name="Yellow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ader Content Option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ll Bleed Option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58844C7AEEBB4297AE1B8DBA445D5E" ma:contentTypeVersion="20" ma:contentTypeDescription="Create a new document." ma:contentTypeScope="" ma:versionID="a879eeae9f4edcbd10e2b5146dc4aa39">
  <xsd:schema xmlns:xsd="http://www.w3.org/2001/XMLSchema" xmlns:xs="http://www.w3.org/2001/XMLSchema" xmlns:p="http://schemas.microsoft.com/office/2006/metadata/properties" xmlns:ns1="http://schemas.microsoft.com/sharepoint/v3" xmlns:ns2="1237a3d6-1dc7-400e-a703-395e3d2a977b" xmlns:ns3="149f46ae-5b42-45c2-992f-3f9dfdda9084" xmlns:ns4="97c2a25c-25db-4634-b347-87ab0af10b27" targetNamespace="http://schemas.microsoft.com/office/2006/metadata/properties" ma:root="true" ma:fieldsID="7b1964fb80596aaf611ef0c8421a0a55" ns1:_="" ns2:_="" ns3:_="" ns4:_="">
    <xsd:import namespace="http://schemas.microsoft.com/sharepoint/v3"/>
    <xsd:import namespace="1237a3d6-1dc7-400e-a703-395e3d2a977b"/>
    <xsd:import namespace="149f46ae-5b42-45c2-992f-3f9dfdda9084"/>
    <xsd:import namespace="97c2a25c-25db-4634-b347-87ab0af10b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7a3d6-1dc7-400e-a703-395e3d2a97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f46ae-5b42-45c2-992f-3f9dfdda9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ec48df8-e8cc-4a73-a73e-519b29584a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a25c-25db-4634-b347-87ab0af10b27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9de8a23-6624-4ca6-ae58-208216963ef2}" ma:internalName="TaxCatchAll" ma:showField="CatchAllData" ma:web="1237a3d6-1dc7-400e-a703-395e3d2a97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B8AED-DE90-4F04-94ED-BF6CC1437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1B3365-D52A-49AC-A5C5-05AE2DA9336C}">
  <ds:schemaRefs>
    <ds:schemaRef ds:uri="1237a3d6-1dc7-400e-a703-395e3d2a977b"/>
    <ds:schemaRef ds:uri="149f46ae-5b42-45c2-992f-3f9dfdda9084"/>
    <ds:schemaRef ds:uri="97c2a25c-25db-4634-b347-87ab0af10b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14</Slides>
  <Notes>11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Yellow Theme</vt:lpstr>
      <vt:lpstr>Header Content Options</vt:lpstr>
      <vt:lpstr>Full Bleed Options</vt:lpstr>
      <vt:lpstr>ICE Check-ins  Information for Newly Arriving Migrants and Asylum Seekers</vt:lpstr>
      <vt:lpstr> Welcome to Washington! </vt:lpstr>
      <vt:lpstr>What is ICE?</vt:lpstr>
      <vt:lpstr>ICE Check-Ins are not Immigration Court Hearings</vt:lpstr>
      <vt:lpstr>Why do I have to check-in with ICE?</vt:lpstr>
      <vt:lpstr>ICE Check-In Documents</vt:lpstr>
      <vt:lpstr>Immigration Court Documents</vt:lpstr>
      <vt:lpstr>No Check-In Documents?</vt:lpstr>
      <vt:lpstr>ICE Check-In Location</vt:lpstr>
      <vt:lpstr>Preparing for ICE Check-Ins</vt:lpstr>
      <vt:lpstr>What Happens at the ICE Check-In?</vt:lpstr>
      <vt:lpstr>Common Questions</vt:lpstr>
      <vt:lpstr>For more immigration help  please visit nwirp.org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Prosecutorial Discretion &amp;  Motions to Reopen</dc:title>
  <dc:creator>Katherine O'Hara</dc:creator>
  <cp:revision>41</cp:revision>
  <dcterms:created xsi:type="dcterms:W3CDTF">2019-06-26T18:04:09Z</dcterms:created>
  <dcterms:modified xsi:type="dcterms:W3CDTF">2024-04-05T20:50:30Z</dcterms:modified>
</cp:coreProperties>
</file>