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Helvetica Neue" panose="020B060402020202020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BONv+2h52593HsbHq9+bpXQqi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4FFBEE-00D9-A1F3-FE99-BF6F07BB8FD4}" v="64" dt="2024-04-05T20:57:27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 snapToGrid="0">
      <p:cViewPr varScale="1">
        <p:scale>
          <a:sx n="161" d="100"/>
          <a:sy n="161" d="100"/>
        </p:scale>
        <p:origin x="132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66e9a55a9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g266e9a55a9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b1b95f8b6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b1b95f8b6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b1b95f8b6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b1b95f8b6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b1b95f8b6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2b1b95f8b6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66e9a55a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66e9a55a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b1b95f8b63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7" name="Google Shape;67;g2b1b95f8b6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1b95f8b63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6" name="Google Shape;86;g2b1b95f8b63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6e9a55a95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" name="Google Shape;105;g266e9a55a9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1b95f8b6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1b95f8b6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Slide">
  <p:cSld name="Agenda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Helvetica Neue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k of Text Slide">
  <p:cSld name="Block of Text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Helvetica Neue"/>
              <a:buNone/>
              <a:defRPr b="0"/>
            </a:lvl1pPr>
            <a:lvl2pPr marL="914400" lvl="1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Helvetica Neue"/>
              <a:buNone/>
              <a:defRPr/>
            </a:lvl2pPr>
            <a:lvl3pPr marL="1371600" lvl="2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Helvetica Neue"/>
              <a:buNone/>
              <a:defRPr/>
            </a:lvl3pPr>
            <a:lvl4pPr marL="1828800" lvl="3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Helvetica Neue"/>
              <a:buNone/>
              <a:defRPr/>
            </a:lvl4pPr>
            <a:lvl5pPr marL="2286000" lvl="4" indent="-228600" algn="ctr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SzPts val="2000"/>
              <a:buFont typeface="Helvetica Neue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Slide">
  <p:cSld name="Bullet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Helvetica Neue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57200" y="1455739"/>
            <a:ext cx="8229600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ts val="2000"/>
              <a:buFont typeface="Helvetica Neue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body" idx="2"/>
          </p:nvPr>
        </p:nvSpPr>
        <p:spPr>
          <a:xfrm>
            <a:off x="457200" y="2015069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320"/>
              </a:spcBef>
              <a:spcAft>
                <a:spcPct val="0"/>
              </a:spcAft>
              <a:buClr>
                <a:srgbClr val="800000"/>
              </a:buClr>
              <a:buSzPts val="1600"/>
              <a:buFont typeface="Noto Sans Symbols"/>
              <a:buChar char="▪"/>
              <a:defRPr sz="1600" b="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66e9a55a95_0_4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9" descr="orange blue arc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91037" cy="446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9" descr="Vectored NWIRP Logo 2 (black &amp; orange).ep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7075" y="4110267"/>
            <a:ext cx="1970999" cy="7343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/>
          <p:nvPr/>
        </p:nvSpPr>
        <p:spPr>
          <a:xfrm>
            <a:off x="0" y="3146663"/>
            <a:ext cx="9191037" cy="816406"/>
          </a:xfrm>
          <a:custGeom>
            <a:avLst/>
            <a:gdLst/>
            <a:ahLst/>
            <a:cxnLst/>
            <a:rect l="l" t="t" r="r" b="b"/>
            <a:pathLst>
              <a:path w="2448" h="238" extrusionOk="0">
                <a:moveTo>
                  <a:pt x="2448" y="71"/>
                </a:moveTo>
                <a:cubicBezTo>
                  <a:pt x="1835" y="12"/>
                  <a:pt x="939" y="0"/>
                  <a:pt x="0" y="238"/>
                </a:cubicBezTo>
              </a:path>
            </a:pathLst>
          </a:custGeom>
          <a:noFill/>
          <a:ln w="9525" cap="flat" cmpd="sng">
            <a:solidFill>
              <a:srgbClr val="EFB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9"/>
          <p:cNvSpPr/>
          <p:nvPr/>
        </p:nvSpPr>
        <p:spPr>
          <a:xfrm>
            <a:off x="0" y="3329483"/>
            <a:ext cx="9191037" cy="1098657"/>
          </a:xfrm>
          <a:custGeom>
            <a:avLst/>
            <a:gdLst/>
            <a:ahLst/>
            <a:cxnLst/>
            <a:rect l="l" t="t" r="r" b="b"/>
            <a:pathLst>
              <a:path w="2448" h="238" extrusionOk="0">
                <a:moveTo>
                  <a:pt x="0" y="238"/>
                </a:moveTo>
                <a:cubicBezTo>
                  <a:pt x="939" y="0"/>
                  <a:pt x="1834" y="12"/>
                  <a:pt x="2448" y="70"/>
                </a:cubicBezTo>
              </a:path>
            </a:pathLst>
          </a:custGeom>
          <a:noFill/>
          <a:ln w="9525" cap="flat" cmpd="sng">
            <a:solidFill>
              <a:srgbClr val="EFB32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9"/>
          <p:cNvSpPr/>
          <p:nvPr/>
        </p:nvSpPr>
        <p:spPr>
          <a:xfrm>
            <a:off x="1" y="3238132"/>
            <a:ext cx="9154298" cy="939343"/>
          </a:xfrm>
          <a:custGeom>
            <a:avLst/>
            <a:gdLst/>
            <a:ahLst/>
            <a:cxnLst/>
            <a:rect l="l" t="t" r="r" b="b"/>
            <a:pathLst>
              <a:path w="2448" h="236" extrusionOk="0">
                <a:moveTo>
                  <a:pt x="0" y="237"/>
                </a:moveTo>
                <a:cubicBezTo>
                  <a:pt x="940" y="0"/>
                  <a:pt x="1835" y="15"/>
                  <a:pt x="2448" y="75"/>
                </a:cubicBezTo>
              </a:path>
            </a:pathLst>
          </a:custGeom>
          <a:noFill/>
          <a:ln w="9525" cap="flat" cmpd="sng">
            <a:solidFill>
              <a:srgbClr val="FFFF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149481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3800"/>
              <a:buFont typeface="Helvetica Neue"/>
              <a:buNone/>
              <a:defRPr sz="38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1" descr="orange blue arch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-1"/>
            <a:ext cx="9191037" cy="107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 descr="Vectored NWIRP Logo (white).ep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73643" y="224959"/>
            <a:ext cx="1186787" cy="44218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2051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Helvetica Neue"/>
              <a:buNone/>
              <a:defRPr sz="20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rgbClr val="800000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cis.gov/i-765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/>
        </p:nvSpPr>
        <p:spPr>
          <a:xfrm>
            <a:off x="1393022" y="878186"/>
            <a:ext cx="64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1468756" y="4547474"/>
            <a:ext cx="11865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r>
              <a:rPr lang="en-US" sz="3200" i="0" u="none" strike="noStrike" dirty="0" err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Autorización</a:t>
            </a:r>
            <a:r>
              <a:rPr lang="en-US" sz="320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de </a:t>
            </a:r>
            <a:r>
              <a:rPr lang="en-US" sz="3200" i="0" u="none" strike="noStrike" dirty="0" err="1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empleo</a:t>
            </a:r>
            <a:endParaRPr lang="en-US" sz="32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3145600" y="3917850"/>
            <a:ext cx="40809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" name="Google Shape;135;p3"/>
          <p:cNvSpPr txBox="1">
            <a:spLocks noGrp="1"/>
          </p:cNvSpPr>
          <p:nvPr>
            <p:ph type="title"/>
          </p:nvPr>
        </p:nvSpPr>
        <p:spPr>
          <a:xfrm>
            <a:off x="457200" y="117400"/>
            <a:ext cx="7124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550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Validez</a:t>
            </a:r>
            <a:endParaRPr sz="2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2841" y="1338690"/>
            <a:ext cx="5281763" cy="314832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6764250" y="1312675"/>
            <a:ext cx="241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5727527" y="1892174"/>
            <a:ext cx="3365121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s" sz="1600" b="0" i="0" u="none" strike="noStrike" dirty="0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Autorización de empleo basada en solicitudes de asilo pendientes (c)(8) - 5 años</a:t>
            </a:r>
            <a:endParaRPr lang="en-US" sz="1600" dirty="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600" dirty="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</a:endParaRPr>
          </a:p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Char char="•"/>
            </a:pPr>
            <a:r>
              <a:rPr lang="es" sz="1600" b="0" i="0" u="none" strike="noStrike" dirty="0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Autorización de empleo basada en TPS (a)(12) - varía</a:t>
            </a:r>
            <a:endParaRPr sz="1600" dirty="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6e9a55a95_0_42"/>
          <p:cNvSpPr txBox="1"/>
          <p:nvPr/>
        </p:nvSpPr>
        <p:spPr>
          <a:xfrm>
            <a:off x="1393022" y="878186"/>
            <a:ext cx="6441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66e9a55a95_0_42"/>
          <p:cNvSpPr txBox="1"/>
          <p:nvPr/>
        </p:nvSpPr>
        <p:spPr>
          <a:xfrm>
            <a:off x="1468756" y="4547474"/>
            <a:ext cx="1186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66e9a55a95_0_4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s" sz="360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Para obtener más ayuda en materia de inmigración, </a:t>
            </a:r>
            <a:br>
              <a:rPr lang="es" sz="360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</a:br>
            <a:r>
              <a:rPr lang="es" sz="360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visite nwirp.org</a:t>
            </a:r>
            <a:endParaRPr sz="36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</a:pPr>
            <a:endParaRPr sz="440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b1b95f8b63_0_12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6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Formulario I-765</a:t>
            </a:r>
            <a:endParaRPr sz="2600" b="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43" name="Google Shape;43;g2b1b95f8b63_0_12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ct val="0"/>
              </a:spcAft>
              <a:buNone/>
            </a:pPr>
            <a:endParaRPr/>
          </a:p>
        </p:txBody>
      </p:sp>
      <p:pic>
        <p:nvPicPr>
          <p:cNvPr id="44" name="Google Shape;44;g2b1b95f8b63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5633" y="1107383"/>
            <a:ext cx="3076850" cy="39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g2b1b95f8b63_0_12"/>
          <p:cNvPicPr preferRelativeResize="0"/>
          <p:nvPr/>
        </p:nvPicPr>
        <p:blipFill>
          <a:blip r:embed="rId4">
            <a:alphaModFix/>
          </a:blip>
          <a:srcRect t="-3210" b="3209"/>
          <a:stretch>
            <a:fillRect/>
          </a:stretch>
        </p:blipFill>
        <p:spPr>
          <a:xfrm>
            <a:off x="205975" y="1321225"/>
            <a:ext cx="5138451" cy="250105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b1b95f8b63_0_12"/>
          <p:cNvSpPr txBox="1"/>
          <p:nvPr/>
        </p:nvSpPr>
        <p:spPr>
          <a:xfrm>
            <a:off x="308075" y="4420200"/>
            <a:ext cx="771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6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  <a:hlinkClick r:id="rId5"/>
              </a:rPr>
              <a:t>https://www.uscis.gov/i-765</a:t>
            </a:r>
            <a:r>
              <a:rPr lang="es" sz="16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</a:t>
            </a:r>
            <a:endParaRPr sz="16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b1b95f8b63_0_90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6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Información y documentos de apoyo</a:t>
            </a:r>
            <a:endParaRPr sz="2600" b="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52" name="Google Shape;52;g2b1b95f8b63_0_90"/>
          <p:cNvSpPr txBox="1">
            <a:spLocks noGrp="1"/>
          </p:cNvSpPr>
          <p:nvPr>
            <p:ph type="body" idx="1"/>
          </p:nvPr>
        </p:nvSpPr>
        <p:spPr>
          <a:xfrm>
            <a:off x="457200" y="1204013"/>
            <a:ext cx="8382000" cy="33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spcBef>
                <a:spcPts val="400"/>
              </a:spcBef>
              <a:spcAft>
                <a:spcPct val="0"/>
              </a:spcAft>
              <a:buSzPts val="2000"/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Nombres</a:t>
            </a:r>
            <a:endParaRPr lang="en-US" sz="18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Direcciones</a:t>
            </a:r>
            <a:endParaRPr sz="18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Información acerca de su familia si desea un número de Seguro Social</a:t>
            </a:r>
            <a:endParaRPr sz="18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Información acerca de su ingreso a Estados Unidos</a:t>
            </a:r>
            <a:endParaRPr sz="18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indent="-355600" rtl="0">
              <a:spcBef>
                <a:spcPct val="0"/>
              </a:spcBef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Categoría (Parte 2, Página 3, Pregunta 27)</a:t>
            </a:r>
            <a:endParaRPr sz="18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914400" lvl="1" indent="-342900" algn="l" rtl="0">
              <a:spcBef>
                <a:spcPct val="0"/>
              </a:spcBef>
              <a:spcAft>
                <a:spcPct val="0"/>
              </a:spcAft>
              <a:buSzPts val="1800"/>
              <a:buFont typeface="Georgia"/>
              <a:buChar char="○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(c)(8) - solicitantes de asilo</a:t>
            </a:r>
            <a:endParaRPr sz="180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914400" lvl="1" indent="-342900" algn="l" rtl="0">
              <a:spcBef>
                <a:spcPct val="0"/>
              </a:spcBef>
              <a:spcAft>
                <a:spcPct val="0"/>
              </a:spcAft>
              <a:buSzPts val="1800"/>
              <a:buFont typeface="Georgia"/>
              <a:buChar char="○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(a)(12) - solicitantes de TPS</a:t>
            </a:r>
            <a:endParaRPr sz="180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Cuestiones penales (solicitantes de asilo)</a:t>
            </a:r>
            <a:endParaRPr sz="18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2 fotos tipo pasaporte</a:t>
            </a:r>
            <a:endParaRPr sz="18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Comprobante de haber presentado su solicitud de asilo</a:t>
            </a:r>
            <a:endParaRPr sz="18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457200" lvl="0" indent="-355600" algn="l" rtl="0">
              <a:spcBef>
                <a:spcPct val="0"/>
              </a:spcBef>
              <a:spcAft>
                <a:spcPct val="0"/>
              </a:spcAft>
              <a:buSzPts val="2000"/>
              <a:buFont typeface="Georgia"/>
              <a:buChar char="●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Documento de identificación expedido por el gobierno</a:t>
            </a:r>
            <a:endParaRPr sz="1800" b="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1b95f8b63_0_85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Tarifas de presentación de la solicitud</a:t>
            </a:r>
            <a:endParaRPr sz="2800" b="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58" name="Google Shape;58;g2b1b95f8b63_0_85"/>
          <p:cNvSpPr txBox="1">
            <a:spLocks noGrp="1"/>
          </p:cNvSpPr>
          <p:nvPr>
            <p:ph type="body" idx="1"/>
          </p:nvPr>
        </p:nvSpPr>
        <p:spPr>
          <a:xfrm>
            <a:off x="381000" y="1177238"/>
            <a:ext cx="8382000" cy="33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ct val="0"/>
              </a:spcAft>
              <a:buNone/>
            </a:pPr>
            <a:r>
              <a:rPr lang="es" sz="22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Solicitantes de asilo</a:t>
            </a:r>
            <a:endParaRPr lang="en-US" sz="2200" b="0" u="sng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342900" indent="-342900" rtl="0">
              <a:buFont typeface="Arial"/>
              <a:buChar char="•"/>
            </a:pPr>
            <a:r>
              <a:rPr lang="es" sz="22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La primera solicitud de autorización de trabajo es gratuita</a:t>
            </a:r>
            <a:endParaRPr lang="en-US" sz="2200" b="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342900" lvl="0" indent="-342900" algn="l" rtl="0">
              <a:spcBef>
                <a:spcPts val="400"/>
              </a:spcBef>
              <a:spcAft>
                <a:spcPct val="0"/>
              </a:spcAft>
              <a:buFont typeface="Arial"/>
              <a:buChar char="•"/>
            </a:pPr>
            <a:r>
              <a:rPr lang="es" sz="22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Las renovaciones cuestan $410, o puede presentar una solicitud de exención de la tarifa (formulario I-912)</a:t>
            </a:r>
            <a:endParaRPr sz="2200" b="0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0" lvl="0" indent="0" algn="l" rtl="0">
              <a:spcBef>
                <a:spcPts val="400"/>
              </a:spcBef>
              <a:spcAft>
                <a:spcPct val="0"/>
              </a:spcAft>
              <a:buNone/>
            </a:pPr>
            <a:endParaRPr b="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0" u="sng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66e9a55a95_0_0"/>
          <p:cNvSpPr txBox="1">
            <a:spLocks noGrp="1"/>
          </p:cNvSpPr>
          <p:nvPr>
            <p:ph type="title"/>
          </p:nvPr>
        </p:nvSpPr>
        <p:spPr>
          <a:xfrm>
            <a:off x="457200" y="224581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ct val="35106"/>
              <a:buFont typeface="Arial"/>
              <a:buNone/>
            </a:pPr>
            <a:r>
              <a:rPr lang="es" sz="2911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Tarifas</a:t>
            </a:r>
            <a:r>
              <a:rPr lang="es" sz="3133" b="0" i="0" u="none" strike="noStrike" dirty="0">
                <a:solidFill>
                  <a:schemeClr val="bg1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de presentación de la solicitud</a:t>
            </a:r>
            <a:endParaRPr sz="2911" b="0" dirty="0">
              <a:solidFill>
                <a:schemeClr val="bg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4" name="Google Shape;64;g266e9a55a95_0_0"/>
          <p:cNvSpPr txBox="1">
            <a:spLocks noGrp="1"/>
          </p:cNvSpPr>
          <p:nvPr>
            <p:ph type="body" idx="1"/>
          </p:nvPr>
        </p:nvSpPr>
        <p:spPr>
          <a:xfrm>
            <a:off x="457200" y="1404938"/>
            <a:ext cx="8382000" cy="3387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Solicitantes de TPS</a:t>
            </a:r>
            <a:endParaRPr lang="en-US" sz="2200" b="0" u="sng" dirty="0">
              <a:latin typeface="Georgia" panose="02040502050405020303" pitchFamily="18" charset="0"/>
              <a:ea typeface="Georgia"/>
              <a:cs typeface="Georgia"/>
            </a:endParaRPr>
          </a:p>
          <a:p>
            <a:pPr marL="0" lvl="0" indent="0" algn="l" rtl="0">
              <a:spcBef>
                <a:spcPts val="4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$410, o puede presentar una solicitud de exención de la tarifa (formulario I-912)</a:t>
            </a:r>
            <a:endParaRPr sz="2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1b95f8b63_0_24"/>
          <p:cNvSpPr txBox="1">
            <a:spLocks noGrp="1"/>
          </p:cNvSpPr>
          <p:nvPr>
            <p:ph type="title"/>
          </p:nvPr>
        </p:nvSpPr>
        <p:spPr>
          <a:xfrm>
            <a:off x="342900" y="88050"/>
            <a:ext cx="69168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2160"/>
              <a:buFont typeface="Georgia"/>
              <a:buNone/>
            </a:pPr>
            <a:r>
              <a:rPr lang="es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Autorización de empleo basada en una solicitud de asilo pendiente</a:t>
            </a:r>
            <a:endParaRPr b="0" dirty="0">
              <a:latin typeface="Georgia" panose="02040502050405020303" pitchFamily="18" charset="0"/>
            </a:endParaRPr>
          </a:p>
        </p:txBody>
      </p:sp>
      <p:sp>
        <p:nvSpPr>
          <p:cNvPr id="70" name="Google Shape;70;g2b1b95f8b63_0_24"/>
          <p:cNvSpPr txBox="1">
            <a:spLocks noGrp="1"/>
          </p:cNvSpPr>
          <p:nvPr>
            <p:ph type="body" idx="1"/>
          </p:nvPr>
        </p:nvSpPr>
        <p:spPr>
          <a:xfrm>
            <a:off x="327804" y="1200061"/>
            <a:ext cx="8382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" sz="18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Cronología</a:t>
            </a:r>
            <a:endParaRPr sz="1800" dirty="0">
              <a:latin typeface="Georgia" panose="02040502050405020303" pitchFamily="18" charset="0"/>
            </a:endParaRPr>
          </a:p>
        </p:txBody>
      </p:sp>
      <p:sp>
        <p:nvSpPr>
          <p:cNvPr id="71" name="Google Shape;71;g2b1b95f8b63_0_24"/>
          <p:cNvSpPr/>
          <p:nvPr/>
        </p:nvSpPr>
        <p:spPr>
          <a:xfrm>
            <a:off x="368779" y="1689700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b1b95f8b63_0_24"/>
          <p:cNvSpPr/>
          <p:nvPr/>
        </p:nvSpPr>
        <p:spPr>
          <a:xfrm>
            <a:off x="5943599" y="1689699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b1b95f8b63_0_24"/>
          <p:cNvSpPr/>
          <p:nvPr/>
        </p:nvSpPr>
        <p:spPr>
          <a:xfrm>
            <a:off x="7916892" y="1689700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74" name="Google Shape;74;g2b1b95f8b63_0_24"/>
          <p:cNvCxnSpPr/>
          <p:nvPr/>
        </p:nvCxnSpPr>
        <p:spPr>
          <a:xfrm rot="10800000" flipH="1">
            <a:off x="670031" y="1846553"/>
            <a:ext cx="5268600" cy="15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75" name="Google Shape;75;g2b1b95f8b63_0_24"/>
          <p:cNvCxnSpPr/>
          <p:nvPr/>
        </p:nvCxnSpPr>
        <p:spPr>
          <a:xfrm>
            <a:off x="6244177" y="1860880"/>
            <a:ext cx="1667100" cy="6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76" name="Google Shape;76;g2b1b95f8b63_0_24"/>
          <p:cNvSpPr txBox="1"/>
          <p:nvPr/>
        </p:nvSpPr>
        <p:spPr>
          <a:xfrm>
            <a:off x="115810" y="2227125"/>
            <a:ext cx="205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1: Se presenta el I-589 al USCIS o al Tribunal de Inmigración</a:t>
            </a:r>
            <a:endParaRPr sz="12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77" name="Google Shape;77;g2b1b95f8b63_0_24"/>
          <p:cNvSpPr txBox="1"/>
          <p:nvPr/>
        </p:nvSpPr>
        <p:spPr>
          <a:xfrm>
            <a:off x="4839635" y="2198011"/>
            <a:ext cx="2057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150: El solicitante de asilo puede solicitar una autorización de trabajo al USCIS</a:t>
            </a:r>
            <a:endParaRPr sz="12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78" name="Google Shape;78;g2b1b95f8b63_0_24"/>
          <p:cNvSpPr txBox="1"/>
          <p:nvPr/>
        </p:nvSpPr>
        <p:spPr>
          <a:xfrm>
            <a:off x="7079483" y="2198011"/>
            <a:ext cx="205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180: El solicitante de asilo califica para una autorización de trabajo</a:t>
            </a:r>
            <a:endParaRPr sz="12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79" name="Google Shape;79;g2b1b95f8b63_0_24"/>
          <p:cNvSpPr txBox="1"/>
          <p:nvPr/>
        </p:nvSpPr>
        <p:spPr>
          <a:xfrm>
            <a:off x="111281" y="3097746"/>
            <a:ext cx="2057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Por ejemplo:</a:t>
            </a:r>
            <a:endParaRPr sz="1200" b="1" u="sng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80" name="Google Shape;80;g2b1b95f8b63_0_24"/>
          <p:cNvSpPr txBox="1"/>
          <p:nvPr/>
        </p:nvSpPr>
        <p:spPr>
          <a:xfrm>
            <a:off x="229247" y="3506638"/>
            <a:ext cx="205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1 de enero de 2024- Se presenta la solicitud de asilo I-589</a:t>
            </a:r>
            <a:endParaRPr sz="1050">
              <a:latin typeface="Georgia" panose="02040502050405020303" pitchFamily="18" charset="0"/>
            </a:endParaRPr>
          </a:p>
        </p:txBody>
      </p:sp>
      <p:sp>
        <p:nvSpPr>
          <p:cNvPr id="81" name="Google Shape;81;g2b1b95f8b63_0_24"/>
          <p:cNvSpPr txBox="1"/>
          <p:nvPr/>
        </p:nvSpPr>
        <p:spPr>
          <a:xfrm>
            <a:off x="4803437" y="3582163"/>
            <a:ext cx="1919689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30 de mayo de 2024 - El formulario I-765 puede presentarse al USCIS</a:t>
            </a:r>
            <a:endParaRPr sz="12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82" name="Google Shape;82;g2b1b95f8b63_0_24"/>
          <p:cNvSpPr txBox="1"/>
          <p:nvPr/>
        </p:nvSpPr>
        <p:spPr>
          <a:xfrm>
            <a:off x="7091129" y="3509010"/>
            <a:ext cx="205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29 de junio de 2024 - El solicitante califica para la autorización de trabajo</a:t>
            </a:r>
            <a:endParaRPr sz="12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83" name="Google Shape;83;g2b1b95f8b63_0_24" descr="Stopwatch with solid fil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2789" y="202397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1b95f8b63_0_42"/>
          <p:cNvSpPr txBox="1">
            <a:spLocks noGrp="1"/>
          </p:cNvSpPr>
          <p:nvPr>
            <p:ph type="title"/>
          </p:nvPr>
        </p:nvSpPr>
        <p:spPr>
          <a:xfrm>
            <a:off x="370936" y="26836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87804"/>
              <a:buFont typeface="Georgia"/>
              <a:buNone/>
            </a:pPr>
            <a:r>
              <a:rPr lang="es" sz="20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Autorización de empleo basada en una solicitud </a:t>
            </a:r>
            <a:br>
              <a:rPr lang="es" sz="20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</a:br>
            <a:r>
              <a:rPr lang="es" sz="20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de asilo pendiente</a:t>
            </a:r>
            <a:endParaRPr sz="2000" b="0" dirty="0">
              <a:latin typeface="Georgia" panose="02040502050405020303" pitchFamily="18" charset="0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 typeface="Helvetica Neue"/>
              <a:buNone/>
            </a:pPr>
            <a:endParaRPr sz="20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89" name="Google Shape;89;g2b1b95f8b63_0_42"/>
          <p:cNvSpPr txBox="1">
            <a:spLocks noGrp="1"/>
          </p:cNvSpPr>
          <p:nvPr>
            <p:ph type="body" idx="1"/>
          </p:nvPr>
        </p:nvSpPr>
        <p:spPr>
          <a:xfrm>
            <a:off x="327804" y="1200061"/>
            <a:ext cx="8382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" sz="1800" b="0" i="0" u="none" strike="noStrike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El reloj puede detenerse </a:t>
            </a:r>
            <a:endParaRPr sz="1800">
              <a:latin typeface="Georgia" panose="02040502050405020303" pitchFamily="18" charset="0"/>
            </a:endParaRPr>
          </a:p>
        </p:txBody>
      </p:sp>
      <p:sp>
        <p:nvSpPr>
          <p:cNvPr id="90" name="Google Shape;90;g2b1b95f8b63_0_42"/>
          <p:cNvSpPr/>
          <p:nvPr/>
        </p:nvSpPr>
        <p:spPr>
          <a:xfrm>
            <a:off x="368779" y="1689700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2b1b95f8b63_0_42"/>
          <p:cNvSpPr/>
          <p:nvPr/>
        </p:nvSpPr>
        <p:spPr>
          <a:xfrm>
            <a:off x="5943599" y="1689699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2b1b95f8b63_0_42"/>
          <p:cNvSpPr/>
          <p:nvPr/>
        </p:nvSpPr>
        <p:spPr>
          <a:xfrm>
            <a:off x="7916892" y="1689700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g2b1b95f8b63_0_42"/>
          <p:cNvCxnSpPr/>
          <p:nvPr/>
        </p:nvCxnSpPr>
        <p:spPr>
          <a:xfrm rot="10800000" flipH="1">
            <a:off x="670031" y="1846553"/>
            <a:ext cx="5268600" cy="15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94" name="Google Shape;94;g2b1b95f8b63_0_42"/>
          <p:cNvCxnSpPr/>
          <p:nvPr/>
        </p:nvCxnSpPr>
        <p:spPr>
          <a:xfrm>
            <a:off x="6244177" y="1860880"/>
            <a:ext cx="1667100" cy="6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95" name="Google Shape;95;g2b1b95f8b63_0_42"/>
          <p:cNvSpPr txBox="1"/>
          <p:nvPr/>
        </p:nvSpPr>
        <p:spPr>
          <a:xfrm>
            <a:off x="115810" y="2227125"/>
            <a:ext cx="205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1: Se presenta el I-589 al USCIS o al Tribunal de Inmigración</a:t>
            </a:r>
            <a:endParaRPr sz="12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96" name="Google Shape;96;g2b1b95f8b63_0_42"/>
          <p:cNvSpPr txBox="1"/>
          <p:nvPr/>
        </p:nvSpPr>
        <p:spPr>
          <a:xfrm>
            <a:off x="4839635" y="2198011"/>
            <a:ext cx="2057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150: El solicitante de asilo puede solicitar una autorización de trabajo al USCIS</a:t>
            </a:r>
            <a:endParaRPr sz="12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g2b1b95f8b63_0_42"/>
          <p:cNvSpPr txBox="1"/>
          <p:nvPr/>
        </p:nvSpPr>
        <p:spPr>
          <a:xfrm>
            <a:off x="7079483" y="2198011"/>
            <a:ext cx="205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2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180: El solicitante de asilo califica para una autorización de trabajo</a:t>
            </a:r>
            <a:endParaRPr sz="12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g2b1b95f8b63_0_42"/>
          <p:cNvSpPr txBox="1"/>
          <p:nvPr/>
        </p:nvSpPr>
        <p:spPr>
          <a:xfrm>
            <a:off x="111281" y="3097746"/>
            <a:ext cx="2057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200" b="1" u="sng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99" name="Google Shape;99;g2b1b95f8b63_0_42" descr="Stopwatch with solid fil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760" y="1926925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b1b95f8b63_0_42"/>
          <p:cNvSpPr/>
          <p:nvPr/>
        </p:nvSpPr>
        <p:spPr>
          <a:xfrm>
            <a:off x="2482251" y="1560302"/>
            <a:ext cx="513300" cy="610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b1b95f8b63_0_42"/>
          <p:cNvSpPr/>
          <p:nvPr/>
        </p:nvSpPr>
        <p:spPr>
          <a:xfrm>
            <a:off x="6331788" y="1560302"/>
            <a:ext cx="513300" cy="6105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2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2b1b95f8b63_0_42"/>
          <p:cNvSpPr txBox="1"/>
          <p:nvPr/>
        </p:nvSpPr>
        <p:spPr>
          <a:xfrm>
            <a:off x="331470" y="3100334"/>
            <a:ext cx="8214600" cy="1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Retrasos causados por el solicitante:</a:t>
            </a:r>
            <a:endParaRPr sz="1050">
              <a:latin typeface="Georgia" panose="02040502050405020303" pitchFamily="18" charset="0"/>
            </a:endParaRPr>
          </a:p>
          <a:p>
            <a:pPr marL="215900" marR="0" lvl="0" indent="-2095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Una petición de transferir un caso a una nueva oficina de asilo  </a:t>
            </a:r>
            <a:endParaRPr sz="1050">
              <a:latin typeface="Georgia" panose="02040502050405020303" pitchFamily="18" charset="0"/>
            </a:endParaRPr>
          </a:p>
          <a:p>
            <a:pPr marL="215900" marR="0" lvl="0" indent="-2095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Una moción para cambiar sede de instancia en el Tribunal de Inmigración</a:t>
            </a:r>
            <a:endParaRPr sz="1050">
              <a:latin typeface="Georgia" panose="02040502050405020303" pitchFamily="18" charset="0"/>
            </a:endParaRPr>
          </a:p>
          <a:p>
            <a:pPr marL="215900" marR="0" lvl="0" indent="-2095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Una petición para cambiar una entrevista de asilo con USCIS para una fecha posterior</a:t>
            </a:r>
            <a:endParaRPr sz="1050">
              <a:latin typeface="Georgia" panose="02040502050405020303" pitchFamily="18" charset="0"/>
            </a:endParaRPr>
          </a:p>
          <a:p>
            <a:pPr marL="215900" marR="0" lvl="0" indent="-2095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Una petición de más tiempo para encontrar un abogado en el Tribunal de Inmigración</a:t>
            </a:r>
            <a:endParaRPr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215900" marR="0" lvl="0" indent="-20955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s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No presentarse a una cita para una entrevista o para tomar las huellas dactilares.</a:t>
            </a:r>
            <a:endParaRPr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215900" marR="0" lvl="0" indent="-1143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215900" marR="0" lvl="0" indent="-1270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6e9a55a95_0_6"/>
          <p:cNvSpPr txBox="1">
            <a:spLocks noGrp="1"/>
          </p:cNvSpPr>
          <p:nvPr>
            <p:ph type="body" idx="1"/>
          </p:nvPr>
        </p:nvSpPr>
        <p:spPr>
          <a:xfrm>
            <a:off x="327804" y="1200061"/>
            <a:ext cx="8382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3429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Georgia"/>
              <a:buChar char="•"/>
            </a:pPr>
            <a:r>
              <a:rPr lang="es" b="0" i="0" u="none" strike="noStrike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El reloj puede reiniciarse si se ha detenido previamente</a:t>
            </a:r>
            <a:endParaRPr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09" name="Google Shape;109;g266e9a55a95_0_6"/>
          <p:cNvSpPr/>
          <p:nvPr/>
        </p:nvSpPr>
        <p:spPr>
          <a:xfrm>
            <a:off x="368779" y="1689700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66e9a55a95_0_6"/>
          <p:cNvSpPr/>
          <p:nvPr/>
        </p:nvSpPr>
        <p:spPr>
          <a:xfrm>
            <a:off x="5943599" y="1689699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66e9a55a95_0_6"/>
          <p:cNvSpPr/>
          <p:nvPr/>
        </p:nvSpPr>
        <p:spPr>
          <a:xfrm>
            <a:off x="7916892" y="1689700"/>
            <a:ext cx="297600" cy="340800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g266e9a55a95_0_6"/>
          <p:cNvCxnSpPr/>
          <p:nvPr/>
        </p:nvCxnSpPr>
        <p:spPr>
          <a:xfrm rot="10800000" flipH="1">
            <a:off x="666381" y="1852603"/>
            <a:ext cx="5268600" cy="15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13" name="Google Shape;113;g266e9a55a95_0_6"/>
          <p:cNvCxnSpPr/>
          <p:nvPr/>
        </p:nvCxnSpPr>
        <p:spPr>
          <a:xfrm>
            <a:off x="6244177" y="1860880"/>
            <a:ext cx="1667100" cy="6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14" name="Google Shape;114;g266e9a55a95_0_6"/>
          <p:cNvSpPr txBox="1"/>
          <p:nvPr/>
        </p:nvSpPr>
        <p:spPr>
          <a:xfrm>
            <a:off x="115810" y="2227125"/>
            <a:ext cx="205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1: Se presenta el I-589 al USCIS o al Tribunal de Inmigración</a:t>
            </a:r>
            <a:endParaRPr sz="14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g266e9a55a95_0_6"/>
          <p:cNvSpPr txBox="1"/>
          <p:nvPr/>
        </p:nvSpPr>
        <p:spPr>
          <a:xfrm>
            <a:off x="4839635" y="2198011"/>
            <a:ext cx="2057400" cy="9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150: El solicitante de asilo puede solicitar una autorización de trabajo al USCIS</a:t>
            </a:r>
            <a:endParaRPr sz="14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g266e9a55a95_0_6"/>
          <p:cNvSpPr txBox="1"/>
          <p:nvPr/>
        </p:nvSpPr>
        <p:spPr>
          <a:xfrm>
            <a:off x="7079483" y="2198011"/>
            <a:ext cx="2057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1400" b="0" i="0" u="none" strike="noStrike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Día 180: El solicitante de asilo califica para una autorización de trabajo</a:t>
            </a:r>
            <a:endParaRPr sz="14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g266e9a55a95_0_6"/>
          <p:cNvSpPr txBox="1"/>
          <p:nvPr/>
        </p:nvSpPr>
        <p:spPr>
          <a:xfrm>
            <a:off x="111281" y="3097746"/>
            <a:ext cx="20574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 b="1" u="sng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118" name="Google Shape;118;g266e9a55a95_0_6" descr="Stopwatch with solid fil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1760" y="1926925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66e9a55a95_0_6"/>
          <p:cNvSpPr/>
          <p:nvPr/>
        </p:nvSpPr>
        <p:spPr>
          <a:xfrm>
            <a:off x="2642750" y="1522650"/>
            <a:ext cx="5988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2000">
              <a:solidFill>
                <a:schemeClr val="dk1"/>
              </a:solidFill>
              <a:latin typeface="Georgia" panose="02040502050405020303" pitchFamily="18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g266e9a55a95_0_6"/>
          <p:cNvSpPr/>
          <p:nvPr/>
        </p:nvSpPr>
        <p:spPr>
          <a:xfrm>
            <a:off x="6331788" y="1560302"/>
            <a:ext cx="513300" cy="610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solidFill>
                <a:schemeClr val="lt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66e9a55a95_0_6"/>
          <p:cNvSpPr txBox="1"/>
          <p:nvPr/>
        </p:nvSpPr>
        <p:spPr>
          <a:xfrm>
            <a:off x="331470" y="3100334"/>
            <a:ext cx="82146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marR="0" lvl="0" indent="-1143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>
              <a:solidFill>
                <a:schemeClr val="dk1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215900" marR="0" lvl="0" indent="-1270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Georgia" panose="02040502050405020303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8;g2b1b95f8b63_0_42">
            <a:extLst>
              <a:ext uri="{FF2B5EF4-FFF2-40B4-BE49-F238E27FC236}">
                <a16:creationId xmlns:a16="http://schemas.microsoft.com/office/drawing/2014/main" id="{148E9063-293C-CFDB-E340-28B269E1B14F}"/>
              </a:ext>
            </a:extLst>
          </p:cNvPr>
          <p:cNvSpPr txBox="1">
            <a:spLocks/>
          </p:cNvSpPr>
          <p:nvPr/>
        </p:nvSpPr>
        <p:spPr>
          <a:xfrm>
            <a:off x="370936" y="26836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Helvetica Neue"/>
              <a:buNone/>
              <a:defRPr sz="24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87804"/>
              <a:buFont typeface="Georgia"/>
              <a:buNone/>
            </a:pPr>
            <a:r>
              <a:rPr lang="es-ES" sz="2000" b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Autorización de empleo basada en una solicitud </a:t>
            </a:r>
            <a:br>
              <a:rPr lang="es-ES" sz="2000" b="0">
                <a:latin typeface="Georgia" panose="02040502050405020303" pitchFamily="18" charset="0"/>
                <a:ea typeface="Georgia"/>
                <a:cs typeface="Georgia"/>
                <a:sym typeface="Georgia"/>
              </a:rPr>
            </a:br>
            <a:r>
              <a:rPr lang="es-ES" sz="2000" b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de asilo pendiente</a:t>
            </a:r>
            <a:endParaRPr lang="es-ES" sz="2000" b="0">
              <a:latin typeface="Georgia" panose="02040502050405020303" pitchFamily="18" charset="0"/>
            </a:endParaRPr>
          </a:p>
          <a:p>
            <a:pPr>
              <a:buSzTx/>
            </a:pPr>
            <a:endParaRPr lang="es-ES" sz="20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1b95f8b63_0_17"/>
          <p:cNvSpPr txBox="1">
            <a:spLocks noGrp="1"/>
          </p:cNvSpPr>
          <p:nvPr>
            <p:ph type="title"/>
          </p:nvPr>
        </p:nvSpPr>
        <p:spPr>
          <a:xfrm>
            <a:off x="457200" y="117406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s" sz="2700" b="0" i="0" u="none" strike="noStrike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Cómo revisar el estatus de su caso</a:t>
            </a:r>
            <a:endParaRPr sz="2700" b="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pic>
        <p:nvPicPr>
          <p:cNvPr id="128" name="Google Shape;128;g2b1b95f8b63_0_17"/>
          <p:cNvPicPr preferRelativeResize="0"/>
          <p:nvPr/>
        </p:nvPicPr>
        <p:blipFill>
          <a:blip r:embed="rId3">
            <a:alphaModFix/>
          </a:blip>
          <a:srcRect l="11403" r="5409" b="2504"/>
          <a:stretch>
            <a:fillRect/>
          </a:stretch>
        </p:blipFill>
        <p:spPr>
          <a:xfrm>
            <a:off x="161036" y="1176625"/>
            <a:ext cx="3927229" cy="374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b1b95f8b63_0_17"/>
          <p:cNvPicPr preferRelativeResize="0"/>
          <p:nvPr/>
        </p:nvPicPr>
        <p:blipFill>
          <a:blip r:embed="rId4">
            <a:alphaModFix/>
          </a:blip>
          <a:srcRect l="5179" t="9628" r="4439" b="58818"/>
          <a:stretch>
            <a:fillRect/>
          </a:stretch>
        </p:blipFill>
        <p:spPr>
          <a:xfrm>
            <a:off x="3830268" y="1687977"/>
            <a:ext cx="5048468" cy="22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32"/>
  <p:tag name="AS_OS" val="Unix 5.4.204.113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Yellow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er Content Option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Yellow Theme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8844C7AEEBB4297AE1B8DBA445D5E" ma:contentTypeVersion="20" ma:contentTypeDescription="Create a new document." ma:contentTypeScope="" ma:versionID="a879eeae9f4edcbd10e2b5146dc4aa39">
  <xsd:schema xmlns:xsd="http://www.w3.org/2001/XMLSchema" xmlns:xs="http://www.w3.org/2001/XMLSchema" xmlns:p="http://schemas.microsoft.com/office/2006/metadata/properties" xmlns:ns1="http://schemas.microsoft.com/sharepoint/v3" xmlns:ns2="1237a3d6-1dc7-400e-a703-395e3d2a977b" xmlns:ns3="149f46ae-5b42-45c2-992f-3f9dfdda9084" xmlns:ns4="97c2a25c-25db-4634-b347-87ab0af10b27" targetNamespace="http://schemas.microsoft.com/office/2006/metadata/properties" ma:root="true" ma:fieldsID="7b1964fb80596aaf611ef0c8421a0a55" ns1:_="" ns2:_="" ns3:_="" ns4:_="">
    <xsd:import namespace="http://schemas.microsoft.com/sharepoint/v3"/>
    <xsd:import namespace="1237a3d6-1dc7-400e-a703-395e3d2a977b"/>
    <xsd:import namespace="149f46ae-5b42-45c2-992f-3f9dfdda9084"/>
    <xsd:import namespace="97c2a25c-25db-4634-b347-87ab0af10b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37a3d6-1dc7-400e-a703-395e3d2a97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f46ae-5b42-45c2-992f-3f9dfdda90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ec48df8-e8cc-4a73-a73e-519b29584a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a25c-25db-4634-b347-87ab0af10b2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9de8a23-6624-4ca6-ae58-208216963ef2}" ma:internalName="TaxCatchAll" ma:showField="CatchAllData" ma:web="1237a3d6-1dc7-400e-a703-395e3d2a97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49f46ae-5b42-45c2-992f-3f9dfdda908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97c2a25c-25db-4634-b347-87ab0af10b27" xsi:nil="true"/>
  </documentManagement>
</p:properties>
</file>

<file path=customXml/itemProps1.xml><?xml version="1.0" encoding="utf-8"?>
<ds:datastoreItem xmlns:ds="http://schemas.openxmlformats.org/officeDocument/2006/customXml" ds:itemID="{CF36734F-3093-4ACF-98FA-CA3235DFE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37a3d6-1dc7-400e-a703-395e3d2a977b"/>
    <ds:schemaRef ds:uri="149f46ae-5b42-45c2-992f-3f9dfdda9084"/>
    <ds:schemaRef ds:uri="97c2a25c-25db-4634-b347-87ab0af10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6CBED5-3522-4048-8463-8E7373DDEB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151CD8-5B6E-4328-BB46-D274CB8F1CE9}">
  <ds:schemaRefs>
    <ds:schemaRef ds:uri="http://schemas.microsoft.com/office/2006/metadata/properties"/>
    <ds:schemaRef ds:uri="http://schemas.microsoft.com/office/infopath/2007/PartnerControls"/>
    <ds:schemaRef ds:uri="149f46ae-5b42-45c2-992f-3f9dfdda9084"/>
    <ds:schemaRef ds:uri="http://schemas.microsoft.com/sharepoint/v3"/>
    <ds:schemaRef ds:uri="97c2a25c-25db-4634-b347-87ab0af10b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On-screen Show (16:9)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Helvetica Neue</vt:lpstr>
      <vt:lpstr>Georgia</vt:lpstr>
      <vt:lpstr>Noto Sans Symbols</vt:lpstr>
      <vt:lpstr>Calibri</vt:lpstr>
      <vt:lpstr>Yellow Theme</vt:lpstr>
      <vt:lpstr>Header Content Options</vt:lpstr>
      <vt:lpstr>Autorización de empleo</vt:lpstr>
      <vt:lpstr>Formulario I-765</vt:lpstr>
      <vt:lpstr>Información y documentos de apoyo</vt:lpstr>
      <vt:lpstr>Tarifas de presentación de la solicitud</vt:lpstr>
      <vt:lpstr>Tarifas de presentación de la solicitud </vt:lpstr>
      <vt:lpstr>Autorización de empleo basada en una solicitud de asilo pendiente</vt:lpstr>
      <vt:lpstr>Autorización de empleo basada en una solicitud  de asilo pendiente </vt:lpstr>
      <vt:lpstr>PowerPoint Presentation</vt:lpstr>
      <vt:lpstr>Cómo revisar el estatus de su caso</vt:lpstr>
      <vt:lpstr>Validez</vt:lpstr>
      <vt:lpstr>Para obtener más ayuda en materia de inmigración,  visite nwirp.org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Authorization</dc:title>
  <dc:creator>Katherine O'Hara</dc:creator>
  <cp:lastModifiedBy>Rodriguez, Venecia</cp:lastModifiedBy>
  <cp:revision>21</cp:revision>
  <dcterms:created xsi:type="dcterms:W3CDTF">2019-06-26T18:04:09Z</dcterms:created>
  <dcterms:modified xsi:type="dcterms:W3CDTF">2024-04-30T22:51:07Z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0x0101000258844C7AEEBB4297AE1B8DBA445D5E</vt:lpwstr>
  </property>
  <property fmtid="{D5CDD505-2E9C-101B-9397-08002B2CF9AE}" pid="3" name="MediaServiceImageTags">
    <vt:lpwstr/>
  </property>
</Properties>
</file>