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0" r:id="rId5"/>
    <p:sldMasterId id="2147483654" r:id="rId6"/>
  </p:sldMasterIdLst>
  <p:notesMasterIdLst>
    <p:notesMasterId r:id="rId3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9144000" cy="5143500" type="screen16x9"/>
  <p:notesSz cx="6858000" cy="9144000"/>
  <p:embeddedFontLst>
    <p:embeddedFont>
      <p:font typeface="Georgia" panose="02040502050405020303" pitchFamily="18" charset="0"/>
      <p:regular r:id="rId33"/>
      <p:bold r:id="rId34"/>
      <p:italic r:id="rId35"/>
      <p:boldItalic r:id="rId36"/>
    </p:embeddedFont>
    <p:embeddedFont>
      <p:font typeface="Helvetica Neue" panose="020B0604020202020204" charset="0"/>
      <p:regular r:id="rId37"/>
      <p:bold r:id="rId38"/>
      <p:italic r:id="rId39"/>
      <p:boldItalic r:id="rId40"/>
    </p:embeddedFont>
  </p:embeddedFontLst>
  <p:custDataLst>
    <p:tags r:id="rId41"/>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ms3D4E541DkQabBw4YGTIXDWu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42F6D-4E53-B2D2-696D-C14B44A564AD}" v="167" dt="2024-04-05T21:03:30.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snapToGrid="0">
      <p:cViewPr varScale="1">
        <p:scale>
          <a:sx n="161" d="100"/>
          <a:sy n="161" d="100"/>
        </p:scale>
        <p:origin x="126" y="114"/>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2.fntdata"/><Relationship Id="rId42" Type="http://customschemas.google.com/relationships/presentationmetadata" Target="metadata"/><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29" name="Google Shape;129;p2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35" name="Google Shape;135;p2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49" name="Google Shape;149;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58" name="Google Shape;158;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67" name="Google Shape;167;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88" name="Google Shape;188;p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08" name="Google Shape;208;p3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16" name="Google Shape;216;p3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33" name="Google Shape;233;p3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46" name="Google Shape;246;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54" name="Google Shape;254;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78" name="Google Shape;78;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91" name="Google Shape;91;p1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01" name="Google Shape;101;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22" name="Google Shape;122;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80000"/>
              </a:lnSpc>
              <a:spcBef>
                <a:spcPct val="0"/>
              </a:spcBef>
              <a:spcAft>
                <a:spcPct val="0"/>
              </a:spcAft>
              <a:buClr>
                <a:srgbClr val="FFFFFF"/>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ct val="0"/>
              </a:spcBef>
              <a:spcAft>
                <a:spcPct val="0"/>
              </a:spcAft>
              <a:buClr>
                <a:srgbClr val="FFFFFF"/>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1" name="Google Shape;21;p12"/>
          <p:cNvSpPr txBox="1">
            <a:spLocks noGrp="1"/>
          </p:cNvSpPr>
          <p:nvPr>
            <p:ph type="body" idx="1"/>
          </p:nvPr>
        </p:nvSpPr>
        <p:spPr>
          <a:xfrm>
            <a:off x="457200" y="1404938"/>
            <a:ext cx="8382000" cy="33877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ct val="0"/>
              </a:spcAft>
              <a:buClr>
                <a:schemeClr val="dk1"/>
              </a:buClr>
              <a:buSzPts val="2000"/>
              <a:buFont typeface="Helvetica Neue"/>
              <a:buNone/>
              <a:defRPr/>
            </a:lvl1pPr>
            <a:lvl2pPr marL="914400" lvl="1" indent="-342900" algn="l">
              <a:lnSpc>
                <a:spcPct val="100000"/>
              </a:lnSpc>
              <a:spcBef>
                <a:spcPts val="360"/>
              </a:spcBef>
              <a:spcAft>
                <a:spcPct val="0"/>
              </a:spcAft>
              <a:buSzPts val="1800"/>
              <a:buChar char="▪"/>
              <a:defRPr/>
            </a:lvl2pPr>
            <a:lvl3pPr marL="1371600" lvl="2" indent="-342900" algn="l">
              <a:lnSpc>
                <a:spcPct val="100000"/>
              </a:lnSpc>
              <a:spcBef>
                <a:spcPts val="360"/>
              </a:spcBef>
              <a:spcAft>
                <a:spcPct val="0"/>
              </a:spcAft>
              <a:buSzPts val="1800"/>
              <a:buChar char="▪"/>
              <a:defRPr/>
            </a:lvl3pPr>
            <a:lvl4pPr marL="1828800" lvl="3" indent="-342900" algn="l">
              <a:lnSpc>
                <a:spcPct val="100000"/>
              </a:lnSpc>
              <a:spcBef>
                <a:spcPts val="360"/>
              </a:spcBef>
              <a:spcAft>
                <a:spcPct val="0"/>
              </a:spcAft>
              <a:buSzPts val="1800"/>
              <a:buChar char="▪"/>
              <a:defRPr/>
            </a:lvl4pPr>
            <a:lvl5pPr marL="2286000" lvl="4" indent="-342900" algn="l">
              <a:lnSpc>
                <a:spcPct val="100000"/>
              </a:lnSpc>
              <a:spcBef>
                <a:spcPts val="360"/>
              </a:spcBef>
              <a:spcAft>
                <a:spcPct val="0"/>
              </a:spcAft>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ock of Text Slide">
  <p:cSld name="Block of Text Slide">
    <p:spTree>
      <p:nvGrpSpPr>
        <p:cNvPr id="1" name="Shape 22"/>
        <p:cNvGrpSpPr/>
        <p:nvPr/>
      </p:nvGrpSpPr>
      <p:grpSpPr>
        <a:xfrm>
          <a:off x="0" y="0"/>
          <a:ext cx="0" cy="0"/>
          <a:chOff x="0" y="0"/>
          <a:chExt cx="0" cy="0"/>
        </a:xfrm>
      </p:grpSpPr>
      <p:sp>
        <p:nvSpPr>
          <p:cNvPr id="23" name="Google Shape;23;p13"/>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ct val="0"/>
              </a:spcBef>
              <a:spcAft>
                <a:spcPct val="0"/>
              </a:spcAft>
              <a:buClr>
                <a:srgbClr val="FFFFFF"/>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4" name="Google Shape;24;p13"/>
          <p:cNvSpPr txBox="1">
            <a:spLocks noGrp="1"/>
          </p:cNvSpPr>
          <p:nvPr>
            <p:ph type="body" idx="1"/>
          </p:nvPr>
        </p:nvSpPr>
        <p:spPr>
          <a:xfrm>
            <a:off x="457200" y="1404938"/>
            <a:ext cx="8382000" cy="338772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ct val="0"/>
              </a:spcAft>
              <a:buClr>
                <a:schemeClr val="dk1"/>
              </a:buClr>
              <a:buSzPts val="2000"/>
              <a:buFont typeface="Helvetica Neue"/>
              <a:buNone/>
              <a:defRPr b="0"/>
            </a:lvl1pPr>
            <a:lvl2pPr marL="914400" lvl="1" indent="-228600" algn="ctr">
              <a:lnSpc>
                <a:spcPct val="100000"/>
              </a:lnSpc>
              <a:spcBef>
                <a:spcPts val="400"/>
              </a:spcBef>
              <a:spcAft>
                <a:spcPct val="0"/>
              </a:spcAft>
              <a:buSzPts val="2000"/>
              <a:buFont typeface="Helvetica Neue"/>
              <a:buNone/>
              <a:defRPr/>
            </a:lvl2pPr>
            <a:lvl3pPr marL="1371600" lvl="2" indent="-228600" algn="ctr">
              <a:lnSpc>
                <a:spcPct val="100000"/>
              </a:lnSpc>
              <a:spcBef>
                <a:spcPts val="400"/>
              </a:spcBef>
              <a:spcAft>
                <a:spcPct val="0"/>
              </a:spcAft>
              <a:buSzPts val="2000"/>
              <a:buFont typeface="Helvetica Neue"/>
              <a:buNone/>
              <a:defRPr/>
            </a:lvl3pPr>
            <a:lvl4pPr marL="1828800" lvl="3" indent="-228600" algn="ctr">
              <a:lnSpc>
                <a:spcPct val="100000"/>
              </a:lnSpc>
              <a:spcBef>
                <a:spcPts val="400"/>
              </a:spcBef>
              <a:spcAft>
                <a:spcPct val="0"/>
              </a:spcAft>
              <a:buSzPts val="2000"/>
              <a:buFont typeface="Helvetica Neue"/>
              <a:buNone/>
              <a:defRPr/>
            </a:lvl4pPr>
            <a:lvl5pPr marL="2286000" lvl="4" indent="-228600" algn="ctr">
              <a:lnSpc>
                <a:spcPct val="100000"/>
              </a:lnSpc>
              <a:spcBef>
                <a:spcPts val="400"/>
              </a:spcBef>
              <a:spcAft>
                <a:spcPct val="0"/>
              </a:spcAft>
              <a:buSzPts val="2000"/>
              <a:buFont typeface="Helvetica Neue"/>
              <a:buNone/>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Slide">
  <p:cSld name="Bullet Slide">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ct val="0"/>
              </a:spcBef>
              <a:spcAft>
                <a:spcPct val="0"/>
              </a:spcAft>
              <a:buClr>
                <a:srgbClr val="FFFFFF"/>
              </a:buClr>
              <a:buSzPts val="2400"/>
              <a:buFont typeface="Helvetica Neue"/>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7" name="Google Shape;27;p14"/>
          <p:cNvSpPr txBox="1">
            <a:spLocks noGrp="1"/>
          </p:cNvSpPr>
          <p:nvPr>
            <p:ph type="body" idx="1"/>
          </p:nvPr>
        </p:nvSpPr>
        <p:spPr>
          <a:xfrm>
            <a:off x="457200" y="1455739"/>
            <a:ext cx="8229600" cy="4746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ct val="0"/>
              </a:spcAft>
              <a:buClr>
                <a:schemeClr val="accent2"/>
              </a:buClr>
              <a:buSzPts val="2000"/>
              <a:buFont typeface="Helvetica Neue"/>
              <a:buNone/>
              <a:defRPr sz="2000"/>
            </a:lvl1pPr>
            <a:lvl2pPr marL="914400" lvl="1" indent="-342900" algn="l">
              <a:lnSpc>
                <a:spcPct val="100000"/>
              </a:lnSpc>
              <a:spcBef>
                <a:spcPts val="360"/>
              </a:spcBef>
              <a:spcAft>
                <a:spcPct val="0"/>
              </a:spcAft>
              <a:buSzPts val="1800"/>
              <a:buChar char="▪"/>
              <a:defRPr/>
            </a:lvl2pPr>
            <a:lvl3pPr marL="1371600" lvl="2" indent="-342900" algn="l">
              <a:lnSpc>
                <a:spcPct val="100000"/>
              </a:lnSpc>
              <a:spcBef>
                <a:spcPts val="360"/>
              </a:spcBef>
              <a:spcAft>
                <a:spcPct val="0"/>
              </a:spcAft>
              <a:buSzPts val="1800"/>
              <a:buChar char="▪"/>
              <a:defRPr/>
            </a:lvl3pPr>
            <a:lvl4pPr marL="1828800" lvl="3" indent="-342900" algn="l">
              <a:lnSpc>
                <a:spcPct val="100000"/>
              </a:lnSpc>
              <a:spcBef>
                <a:spcPts val="360"/>
              </a:spcBef>
              <a:spcAft>
                <a:spcPct val="0"/>
              </a:spcAft>
              <a:buSzPts val="1800"/>
              <a:buChar char="▪"/>
              <a:defRPr/>
            </a:lvl4pPr>
            <a:lvl5pPr marL="2286000" lvl="4" indent="-342900" algn="l">
              <a:lnSpc>
                <a:spcPct val="100000"/>
              </a:lnSpc>
              <a:spcBef>
                <a:spcPts val="360"/>
              </a:spcBef>
              <a:spcAft>
                <a:spcPct val="0"/>
              </a:spcAft>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28" name="Google Shape;28;p14"/>
          <p:cNvSpPr txBox="1">
            <a:spLocks noGrp="1"/>
          </p:cNvSpPr>
          <p:nvPr>
            <p:ph type="body" idx="2"/>
          </p:nvPr>
        </p:nvSpPr>
        <p:spPr>
          <a:xfrm>
            <a:off x="457200" y="2015069"/>
            <a:ext cx="8229600" cy="21336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320"/>
              </a:spcBef>
              <a:spcAft>
                <a:spcPct val="0"/>
              </a:spcAft>
              <a:buClr>
                <a:srgbClr val="800000"/>
              </a:buClr>
              <a:buSzPts val="1600"/>
              <a:buFont typeface="Noto Sans Symbols"/>
              <a:buChar char="▪"/>
              <a:defRPr sz="1600" b="0"/>
            </a:lvl1pPr>
            <a:lvl2pPr marL="914400" lvl="1" indent="-342900" algn="l">
              <a:lnSpc>
                <a:spcPct val="100000"/>
              </a:lnSpc>
              <a:spcBef>
                <a:spcPts val="360"/>
              </a:spcBef>
              <a:spcAft>
                <a:spcPct val="0"/>
              </a:spcAft>
              <a:buSzPts val="1800"/>
              <a:buChar char="▪"/>
              <a:defRPr/>
            </a:lvl2pPr>
            <a:lvl3pPr marL="1371600" lvl="2" indent="-342900" algn="l">
              <a:lnSpc>
                <a:spcPct val="100000"/>
              </a:lnSpc>
              <a:spcBef>
                <a:spcPts val="360"/>
              </a:spcBef>
              <a:spcAft>
                <a:spcPct val="0"/>
              </a:spcAft>
              <a:buSzPts val="1800"/>
              <a:buChar char="▪"/>
              <a:defRPr/>
            </a:lvl3pPr>
            <a:lvl4pPr marL="1828800" lvl="3" indent="-342900" algn="l">
              <a:lnSpc>
                <a:spcPct val="100000"/>
              </a:lnSpc>
              <a:spcBef>
                <a:spcPts val="360"/>
              </a:spcBef>
              <a:spcAft>
                <a:spcPct val="0"/>
              </a:spcAft>
              <a:buSzPts val="1800"/>
              <a:buChar char="▪"/>
              <a:defRPr/>
            </a:lvl4pPr>
            <a:lvl5pPr marL="2286000" lvl="4" indent="-342900" algn="l">
              <a:lnSpc>
                <a:spcPct val="100000"/>
              </a:lnSpc>
              <a:spcBef>
                <a:spcPts val="360"/>
              </a:spcBef>
              <a:spcAft>
                <a:spcPct val="0"/>
              </a:spcAft>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1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rgbClr val="FFFFFF"/>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8" name="Google Shape;38;p1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ct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ct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ct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ct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ct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ct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ct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ct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ct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9" name="Google Shape;39;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ct val="0"/>
              </a:spcBef>
              <a:spcAft>
                <a:spcPct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or Closing Slide">
  <p:cSld name="Section Divider or Closing Slide">
    <p:spTree>
      <p:nvGrpSpPr>
        <p:cNvPr id="1" name="Shape 42"/>
        <p:cNvGrpSpPr/>
        <p:nvPr/>
      </p:nvGrpSpPr>
      <p:grpSpPr>
        <a:xfrm>
          <a:off x="0" y="0"/>
          <a:ext cx="0" cy="0"/>
          <a:chOff x="0" y="0"/>
          <a:chExt cx="0" cy="0"/>
        </a:xfrm>
      </p:grpSpPr>
      <p:sp>
        <p:nvSpPr>
          <p:cNvPr id="43" name="Google Shape;43;p16"/>
          <p:cNvSpPr txBox="1">
            <a:spLocks noGrp="1"/>
          </p:cNvSpPr>
          <p:nvPr>
            <p:ph type="ctrTitle"/>
          </p:nvPr>
        </p:nvSpPr>
        <p:spPr>
          <a:xfrm>
            <a:off x="685800" y="1598613"/>
            <a:ext cx="7772400" cy="1101725"/>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rgbClr val="FFFFFF"/>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9" descr="orange yellow arch.png"/>
          <p:cNvPicPr preferRelativeResize="0"/>
          <p:nvPr/>
        </p:nvPicPr>
        <p:blipFill>
          <a:blip r:embed="rId3">
            <a:alphaModFix/>
          </a:blip>
          <a:stretch>
            <a:fillRect/>
          </a:stretch>
        </p:blipFill>
        <p:spPr>
          <a:xfrm>
            <a:off x="0" y="0"/>
            <a:ext cx="9144000" cy="4465003"/>
          </a:xfrm>
          <a:prstGeom prst="rect">
            <a:avLst/>
          </a:prstGeom>
          <a:noFill/>
          <a:ln>
            <a:noFill/>
          </a:ln>
        </p:spPr>
      </p:pic>
      <p:pic>
        <p:nvPicPr>
          <p:cNvPr id="7" name="Google Shape;7;p9" descr="Vectored NWIRP Logo 2 (black &amp; orange).eps"/>
          <p:cNvPicPr preferRelativeResize="0"/>
          <p:nvPr/>
        </p:nvPicPr>
        <p:blipFill>
          <a:blip r:embed="rId4">
            <a:alphaModFix/>
          </a:blip>
          <a:stretch>
            <a:fillRect/>
          </a:stretch>
        </p:blipFill>
        <p:spPr>
          <a:xfrm>
            <a:off x="6757075" y="4110267"/>
            <a:ext cx="1970999" cy="734376"/>
          </a:xfrm>
          <a:prstGeom prst="rect">
            <a:avLst/>
          </a:prstGeom>
          <a:noFill/>
          <a:ln>
            <a:noFill/>
          </a:ln>
        </p:spPr>
      </p:pic>
      <p:sp>
        <p:nvSpPr>
          <p:cNvPr id="8" name="Google Shape;8;p9"/>
          <p:cNvSpPr/>
          <p:nvPr/>
        </p:nvSpPr>
        <p:spPr>
          <a:xfrm>
            <a:off x="0" y="3146663"/>
            <a:ext cx="9154299" cy="816406"/>
          </a:xfrm>
          <a:custGeom>
            <a:avLst/>
            <a:gdLst/>
            <a:ahLst/>
            <a:cxnLst/>
            <a:rect l="l" t="t" r="r" b="b"/>
            <a:pathLst>
              <a:path w="2448" h="238" extrusionOk="0">
                <a:moveTo>
                  <a:pt x="2448" y="71"/>
                </a:moveTo>
                <a:cubicBezTo>
                  <a:pt x="1835" y="12"/>
                  <a:pt x="939" y="0"/>
                  <a:pt x="0" y="238"/>
                </a:cubicBezTo>
              </a:path>
            </a:pathLst>
          </a:custGeom>
          <a:noFill/>
          <a:ln w="9525" cap="flat" cmpd="sng">
            <a:solidFill>
              <a:srgbClr val="EFB32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9;p9"/>
          <p:cNvSpPr/>
          <p:nvPr/>
        </p:nvSpPr>
        <p:spPr>
          <a:xfrm>
            <a:off x="0" y="3329483"/>
            <a:ext cx="9144000" cy="1098657"/>
          </a:xfrm>
          <a:custGeom>
            <a:avLst/>
            <a:gdLst/>
            <a:ahLst/>
            <a:cxnLst/>
            <a:rect l="l" t="t" r="r" b="b"/>
            <a:pathLst>
              <a:path w="2448" h="238" extrusionOk="0">
                <a:moveTo>
                  <a:pt x="0" y="238"/>
                </a:moveTo>
                <a:cubicBezTo>
                  <a:pt x="939" y="0"/>
                  <a:pt x="1834" y="12"/>
                  <a:pt x="2448" y="70"/>
                </a:cubicBezTo>
              </a:path>
            </a:pathLst>
          </a:custGeom>
          <a:noFill/>
          <a:ln w="9525" cap="flat" cmpd="sng">
            <a:solidFill>
              <a:srgbClr val="EFB32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10;p9"/>
          <p:cNvSpPr/>
          <p:nvPr/>
        </p:nvSpPr>
        <p:spPr>
          <a:xfrm>
            <a:off x="1" y="3238132"/>
            <a:ext cx="9154298" cy="939343"/>
          </a:xfrm>
          <a:custGeom>
            <a:avLst/>
            <a:gdLst/>
            <a:ahLst/>
            <a:cxnLst/>
            <a:rect l="l" t="t" r="r" b="b"/>
            <a:pathLst>
              <a:path w="2448" h="236" extrusionOk="0">
                <a:moveTo>
                  <a:pt x="0" y="237"/>
                </a:moveTo>
                <a:cubicBezTo>
                  <a:pt x="940" y="0"/>
                  <a:pt x="1835" y="15"/>
                  <a:pt x="2448" y="75"/>
                </a:cubicBezTo>
              </a:path>
            </a:pathLst>
          </a:custGeom>
          <a:noFill/>
          <a:ln w="9525" cap="flat" cmpd="sng">
            <a:solidFill>
              <a:srgbClr val="FFFFF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9"/>
          <p:cNvSpPr txBox="1">
            <a:spLocks noGrp="1"/>
          </p:cNvSpPr>
          <p:nvPr>
            <p:ph type="title"/>
          </p:nvPr>
        </p:nvSpPr>
        <p:spPr>
          <a:xfrm>
            <a:off x="457200" y="1494814"/>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80000"/>
              </a:lnSpc>
              <a:spcBef>
                <a:spcPct val="0"/>
              </a:spcBef>
              <a:spcAft>
                <a:spcPct val="0"/>
              </a:spcAft>
              <a:buClr>
                <a:srgbClr val="FFFFFF"/>
              </a:buClr>
              <a:buSzPts val="3800"/>
              <a:buFont typeface="Helvetica Neue"/>
              <a:buNone/>
              <a:defRPr sz="38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Google Shape;15;p11" descr="orange yellow arch.png"/>
          <p:cNvPicPr preferRelativeResize="0"/>
          <p:nvPr/>
        </p:nvPicPr>
        <p:blipFill>
          <a:blip r:embed="rId5">
            <a:alphaModFix/>
          </a:blip>
          <a:stretch>
            <a:fillRect/>
          </a:stretch>
        </p:blipFill>
        <p:spPr>
          <a:xfrm>
            <a:off x="0" y="-20521"/>
            <a:ext cx="9144000" cy="1185333"/>
          </a:xfrm>
          <a:prstGeom prst="rect">
            <a:avLst/>
          </a:prstGeom>
          <a:noFill/>
          <a:ln>
            <a:noFill/>
          </a:ln>
        </p:spPr>
      </p:pic>
      <p:pic>
        <p:nvPicPr>
          <p:cNvPr id="16" name="Google Shape;16;p11" descr="Vectored NWIRP Logo (white).eps"/>
          <p:cNvPicPr preferRelativeResize="0"/>
          <p:nvPr/>
        </p:nvPicPr>
        <p:blipFill>
          <a:blip r:embed="rId6">
            <a:alphaModFix/>
          </a:blip>
          <a:stretch>
            <a:fillRect/>
          </a:stretch>
        </p:blipFill>
        <p:spPr>
          <a:xfrm>
            <a:off x="7673643" y="224959"/>
            <a:ext cx="1186787" cy="442186"/>
          </a:xfrm>
          <a:prstGeom prst="rect">
            <a:avLst/>
          </a:prstGeom>
          <a:noFill/>
          <a:ln>
            <a:noFill/>
          </a:ln>
        </p:spPr>
      </p:pic>
      <p:sp>
        <p:nvSpPr>
          <p:cNvPr id="17" name="Google Shape;17;p11"/>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ct val="0"/>
              </a:spcBef>
              <a:spcAft>
                <a:spcPct val="0"/>
              </a:spcAft>
              <a:buClr>
                <a:srgbClr val="FFFFFF"/>
              </a:buClr>
              <a:buSzPts val="2400"/>
              <a:buFont typeface="Helvetica Neue"/>
              <a:buNone/>
              <a:defRPr sz="24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11"/>
          <p:cNvSpPr txBox="1">
            <a:spLocks noGrp="1"/>
          </p:cNvSpPr>
          <p:nvPr>
            <p:ph type="body" idx="1"/>
          </p:nvPr>
        </p:nvSpPr>
        <p:spPr>
          <a:xfrm>
            <a:off x="457200" y="1200151"/>
            <a:ext cx="8229600" cy="20510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400"/>
              </a:spcBef>
              <a:spcAft>
                <a:spcPct val="0"/>
              </a:spcAft>
              <a:buClr>
                <a:schemeClr val="dk1"/>
              </a:buClr>
              <a:buSzPts val="2000"/>
              <a:buFont typeface="Helvetica Neue"/>
              <a:buNone/>
              <a:defRPr sz="2000" b="1" i="0" u="none" strike="noStrike" cap="none">
                <a:solidFill>
                  <a:schemeClr val="dk1"/>
                </a:solidFill>
                <a:latin typeface="Helvetica Neue"/>
                <a:ea typeface="Helvetica Neue"/>
                <a:cs typeface="Helvetica Neue"/>
                <a:sym typeface="Helvetica Neue"/>
              </a:defRPr>
            </a:lvl1pPr>
            <a:lvl2pPr marL="914400" marR="0" lvl="1" indent="-355600" algn="l" rtl="0">
              <a:lnSpc>
                <a:spcPct val="100000"/>
              </a:lnSpc>
              <a:spcBef>
                <a:spcPts val="400"/>
              </a:spcBef>
              <a:spcAft>
                <a:spcPct val="0"/>
              </a:spcAft>
              <a:buClr>
                <a:srgbClr val="800000"/>
              </a:buClr>
              <a:buSzPts val="2000"/>
              <a:buFont typeface="Noto Sans Symbols"/>
              <a:buChar char="▪"/>
              <a:defRPr sz="20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100000"/>
              </a:lnSpc>
              <a:spcBef>
                <a:spcPts val="400"/>
              </a:spcBef>
              <a:spcAft>
                <a:spcPct val="0"/>
              </a:spcAft>
              <a:buClr>
                <a:srgbClr val="800000"/>
              </a:buClr>
              <a:buSzPts val="2000"/>
              <a:buFont typeface="Noto Sans Symbols"/>
              <a:buChar char="▪"/>
              <a:defRPr sz="2000" b="0" i="0" u="none" strike="noStrike" cap="none">
                <a:solidFill>
                  <a:schemeClr val="dk1"/>
                </a:solidFill>
                <a:latin typeface="Helvetica Neue"/>
                <a:ea typeface="Helvetica Neue"/>
                <a:cs typeface="Helvetica Neue"/>
                <a:sym typeface="Helvetica Neue"/>
              </a:defRPr>
            </a:lvl3pPr>
            <a:lvl4pPr marL="1828800" marR="0" lvl="3" indent="-355600" algn="l" rtl="0">
              <a:lnSpc>
                <a:spcPct val="100000"/>
              </a:lnSpc>
              <a:spcBef>
                <a:spcPts val="400"/>
              </a:spcBef>
              <a:spcAft>
                <a:spcPct val="0"/>
              </a:spcAft>
              <a:buClr>
                <a:srgbClr val="800000"/>
              </a:buClr>
              <a:buSzPts val="2000"/>
              <a:buFont typeface="Noto Sans Symbols"/>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ct val="0"/>
              </a:spcAft>
              <a:buClr>
                <a:srgbClr val="800000"/>
              </a:buClr>
              <a:buSzPts val="2000"/>
              <a:buFont typeface="Noto Sans Symbols"/>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Google Shape;30;p15" descr="orange yellow arch.png"/>
          <p:cNvPicPr preferRelativeResize="0"/>
          <p:nvPr/>
        </p:nvPicPr>
        <p:blipFill>
          <a:blip r:embed="rId4">
            <a:alphaModFix/>
          </a:blip>
          <a:srcRect b="20415"/>
          <a:stretch>
            <a:fillRect/>
          </a:stretch>
        </p:blipFill>
        <p:spPr>
          <a:xfrm>
            <a:off x="0" y="-1"/>
            <a:ext cx="9191037" cy="5143501"/>
          </a:xfrm>
          <a:prstGeom prst="rect">
            <a:avLst/>
          </a:prstGeom>
          <a:noFill/>
          <a:ln>
            <a:noFill/>
          </a:ln>
        </p:spPr>
      </p:pic>
      <p:sp>
        <p:nvSpPr>
          <p:cNvPr id="31" name="Google Shape;31;p15"/>
          <p:cNvSpPr/>
          <p:nvPr/>
        </p:nvSpPr>
        <p:spPr>
          <a:xfrm>
            <a:off x="0" y="3546384"/>
            <a:ext cx="9191037" cy="816406"/>
          </a:xfrm>
          <a:custGeom>
            <a:avLst/>
            <a:gdLst/>
            <a:ahLst/>
            <a:cxnLst/>
            <a:rect l="l" t="t" r="r" b="b"/>
            <a:pathLst>
              <a:path w="2448" h="238" extrusionOk="0">
                <a:moveTo>
                  <a:pt x="2448" y="71"/>
                </a:moveTo>
                <a:cubicBezTo>
                  <a:pt x="1835" y="12"/>
                  <a:pt x="939" y="0"/>
                  <a:pt x="0" y="238"/>
                </a:cubicBezTo>
              </a:path>
            </a:pathLst>
          </a:custGeom>
          <a:noFill/>
          <a:ln w="9525" cap="flat" cmpd="sng">
            <a:solidFill>
              <a:srgbClr val="EFB32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 name="Google Shape;32;p15"/>
          <p:cNvSpPr/>
          <p:nvPr/>
        </p:nvSpPr>
        <p:spPr>
          <a:xfrm>
            <a:off x="0" y="3729204"/>
            <a:ext cx="9108257" cy="1098657"/>
          </a:xfrm>
          <a:custGeom>
            <a:avLst/>
            <a:gdLst/>
            <a:ahLst/>
            <a:cxnLst/>
            <a:rect l="l" t="t" r="r" b="b"/>
            <a:pathLst>
              <a:path w="2448" h="238" extrusionOk="0">
                <a:moveTo>
                  <a:pt x="0" y="238"/>
                </a:moveTo>
                <a:cubicBezTo>
                  <a:pt x="939" y="0"/>
                  <a:pt x="1834" y="12"/>
                  <a:pt x="2448" y="70"/>
                </a:cubicBezTo>
              </a:path>
            </a:pathLst>
          </a:custGeom>
          <a:noFill/>
          <a:ln w="9525" cap="flat" cmpd="sng">
            <a:solidFill>
              <a:srgbClr val="EFB32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15"/>
          <p:cNvSpPr/>
          <p:nvPr/>
        </p:nvSpPr>
        <p:spPr>
          <a:xfrm>
            <a:off x="1" y="3637853"/>
            <a:ext cx="9154298" cy="939343"/>
          </a:xfrm>
          <a:custGeom>
            <a:avLst/>
            <a:gdLst/>
            <a:ahLst/>
            <a:cxnLst/>
            <a:rect l="l" t="t" r="r" b="b"/>
            <a:pathLst>
              <a:path w="2448" h="236" extrusionOk="0">
                <a:moveTo>
                  <a:pt x="0" y="237"/>
                </a:moveTo>
                <a:cubicBezTo>
                  <a:pt x="940" y="0"/>
                  <a:pt x="1835" y="15"/>
                  <a:pt x="2448" y="75"/>
                </a:cubicBezTo>
              </a:path>
            </a:pathLst>
          </a:custGeom>
          <a:noFill/>
          <a:ln w="9525" cap="flat" cmpd="sng">
            <a:solidFill>
              <a:srgbClr val="FFFFF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 name="Google Shape;34;p15" descr="Vectored NWIRP Logo (white).eps"/>
          <p:cNvPicPr preferRelativeResize="0"/>
          <p:nvPr/>
        </p:nvPicPr>
        <p:blipFill>
          <a:blip r:embed="rId5">
            <a:alphaModFix/>
          </a:blip>
          <a:stretch>
            <a:fillRect/>
          </a:stretch>
        </p:blipFill>
        <p:spPr>
          <a:xfrm>
            <a:off x="7556168" y="4385675"/>
            <a:ext cx="1186787" cy="442186"/>
          </a:xfrm>
          <a:prstGeom prst="rect">
            <a:avLst/>
          </a:prstGeom>
          <a:noFill/>
          <a:ln>
            <a:noFill/>
          </a:ln>
        </p:spPr>
      </p:pic>
      <p:sp>
        <p:nvSpPr>
          <p:cNvPr id="35" name="Google Shape;35;p15"/>
          <p:cNvSpPr txBox="1">
            <a:spLocks noGrp="1"/>
          </p:cNvSpPr>
          <p:nvPr>
            <p:ph type="title"/>
          </p:nvPr>
        </p:nvSpPr>
        <p:spPr>
          <a:xfrm>
            <a:off x="457200" y="1933575"/>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rgbClr val="FFFFFF"/>
              </a:buClr>
              <a:buSzPts val="3800"/>
              <a:buFont typeface="Helvetica Neue"/>
              <a:buNone/>
              <a:defRPr sz="38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acis.eoir.justice/gov/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p>
            <a:pPr rtl="0">
              <a:buSzPct val="95959"/>
            </a:pPr>
            <a:r>
              <a:rPr lang="es" sz="4000" b="0" i="0" u="none" strike="noStrike" dirty="0">
                <a:solidFill>
                  <a:schemeClr val="bg1"/>
                </a:solidFill>
                <a:latin typeface="Georgia" panose="02040502050405020303" pitchFamily="18" charset="0"/>
              </a:rPr>
              <a:t>El tribunal de inmigración</a:t>
            </a:r>
            <a:br>
              <a:rPr lang="es" sz="3600" b="0" i="0" u="none" strike="noStrike" dirty="0">
                <a:solidFill>
                  <a:schemeClr val="bg1"/>
                </a:solidFill>
                <a:latin typeface="Georgia" panose="02040502050405020303" pitchFamily="18" charset="0"/>
              </a:rPr>
            </a:br>
            <a:br>
              <a:rPr lang="es" sz="3600" b="0" i="0" u="none" strike="noStrike" dirty="0">
                <a:solidFill>
                  <a:schemeClr val="bg1"/>
                </a:solidFill>
                <a:latin typeface="Georgia" panose="02040502050405020303" pitchFamily="18" charset="0"/>
              </a:rPr>
            </a:br>
            <a:r>
              <a:rPr lang="es" sz="2400" b="0" i="0" u="none" strike="noStrike" dirty="0">
                <a:solidFill>
                  <a:schemeClr val="bg1"/>
                </a:solidFill>
                <a:latin typeface="Georgia" panose="02040502050405020303" pitchFamily="18" charset="0"/>
              </a:rPr>
              <a:t> Información para inmigrantes y solicitantes de asilo recién llegados</a:t>
            </a:r>
            <a:endParaRPr lang="en-US" sz="3600" dirty="0">
              <a:solidFill>
                <a:schemeClr val="bg1"/>
              </a:solidFill>
              <a:latin typeface="Georgia" panose="02040502050405020303" pitchFamily="18" charset="0"/>
            </a:endParaRPr>
          </a:p>
        </p:txBody>
      </p:sp>
      <p:sp>
        <p:nvSpPr>
          <p:cNvPr id="49" name="Google Shape;49;p1"/>
          <p:cNvSpPr txBox="1"/>
          <p:nvPr/>
        </p:nvSpPr>
        <p:spPr>
          <a:xfrm>
            <a:off x="830510" y="4479721"/>
            <a:ext cx="2105637"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b="0" i="0" u="none" strike="noStrike" dirty="0">
                <a:latin typeface="Georgia" panose="02040502050405020303" pitchFamily="18" charset="0"/>
              </a:rPr>
              <a:t>Marzo de 2024</a:t>
            </a:r>
            <a:endParaRPr sz="1400" b="1" i="0" u="none" strike="noStrike" cap="none" dirty="0">
              <a:solidFill>
                <a:srgbClr val="000000"/>
              </a:solidFill>
              <a:latin typeface="Georgia" panose="02040502050405020303" pitchFamily="18" charset="0"/>
              <a:sym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sz="2000" b="0" i="0" u="none" strike="noStrike" dirty="0">
                <a:solidFill>
                  <a:schemeClr val="bg1"/>
                </a:solidFill>
                <a:latin typeface="Georgia" panose="02040502050405020303" pitchFamily="18" charset="0"/>
              </a:rPr>
              <a:t>Página web de Información Automatizada de Casos</a:t>
            </a:r>
          </a:p>
        </p:txBody>
      </p:sp>
      <p:pic>
        <p:nvPicPr>
          <p:cNvPr id="132" name="Google Shape;132;p22"/>
          <p:cNvPicPr preferRelativeResize="0"/>
          <p:nvPr/>
        </p:nvPicPr>
        <p:blipFill>
          <a:blip r:embed="rId3">
            <a:alphaModFix/>
          </a:blip>
          <a:stretch>
            <a:fillRect/>
          </a:stretch>
        </p:blipFill>
        <p:spPr>
          <a:xfrm>
            <a:off x="457200" y="1157681"/>
            <a:ext cx="8422743" cy="3909270"/>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Línea Directa de Información de Casos</a:t>
            </a:r>
          </a:p>
        </p:txBody>
      </p:sp>
      <p:sp>
        <p:nvSpPr>
          <p:cNvPr id="138" name="Google Shape;138;p23"/>
          <p:cNvSpPr txBox="1">
            <a:spLocks noGrp="1"/>
          </p:cNvSpPr>
          <p:nvPr>
            <p:ph type="body" idx="1"/>
          </p:nvPr>
        </p:nvSpPr>
        <p:spPr>
          <a:xfrm>
            <a:off x="457200" y="1455739"/>
            <a:ext cx="8229600" cy="47466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00"/>
              </a:spcBef>
              <a:spcAft>
                <a:spcPct val="0"/>
              </a:spcAft>
              <a:buClr>
                <a:schemeClr val="accent2"/>
              </a:buClr>
              <a:buSzPts val="2000"/>
              <a:buFont typeface="Helvetica Neue"/>
              <a:buNone/>
            </a:pPr>
            <a:r>
              <a:rPr lang="es" b="0" i="0" u="none" strike="noStrike">
                <a:latin typeface="Georgia" panose="02040502050405020303" pitchFamily="18" charset="0"/>
              </a:rPr>
              <a:t>Llame al teléfono directo al 1-800-898-7180</a:t>
            </a:r>
            <a:endParaRPr>
              <a:latin typeface="Georgia" panose="02040502050405020303" pitchFamily="18" charset="0"/>
            </a:endParaRPr>
          </a:p>
        </p:txBody>
      </p:sp>
      <p:sp>
        <p:nvSpPr>
          <p:cNvPr id="139" name="Google Shape;139;p23"/>
          <p:cNvSpPr txBox="1">
            <a:spLocks noGrp="1"/>
          </p:cNvSpPr>
          <p:nvPr>
            <p:ph type="body" idx="2"/>
          </p:nvPr>
        </p:nvSpPr>
        <p:spPr>
          <a:xfrm>
            <a:off x="457200" y="2015069"/>
            <a:ext cx="8229600" cy="21336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320"/>
              </a:spcBef>
              <a:spcAft>
                <a:spcPct val="0"/>
              </a:spcAft>
              <a:buClr>
                <a:srgbClr val="800000"/>
              </a:buClr>
              <a:buSzPts val="1600"/>
              <a:buFont typeface="Noto Sans Symbols"/>
              <a:buChar char="▪"/>
            </a:pPr>
            <a:r>
              <a:rPr lang="es" b="0" i="0" u="none" strike="noStrike" dirty="0">
                <a:latin typeface="Georgia" panose="02040502050405020303" pitchFamily="18" charset="0"/>
              </a:rPr>
              <a:t>Oprima "1" para obtener información sobre la fecha, hora y lugar de su audiencia, y para confirmar el tipo de audiencia;</a:t>
            </a:r>
            <a:endParaRPr dirty="0">
              <a:latin typeface="Georgia" panose="02040502050405020303" pitchFamily="18" charset="0"/>
            </a:endParaRPr>
          </a:p>
          <a:p>
            <a:pPr marL="457200" marR="0" lvl="0" indent="-330200" algn="l" rtl="0">
              <a:lnSpc>
                <a:spcPct val="100000"/>
              </a:lnSpc>
              <a:spcBef>
                <a:spcPts val="320"/>
              </a:spcBef>
              <a:spcAft>
                <a:spcPct val="0"/>
              </a:spcAft>
              <a:buClr>
                <a:srgbClr val="800000"/>
              </a:buClr>
              <a:buSzPts val="1600"/>
              <a:buFont typeface="Noto Sans Symbols"/>
              <a:buChar char="▪"/>
            </a:pPr>
            <a:r>
              <a:rPr lang="es" b="0" i="0" u="none" strike="noStrike" dirty="0">
                <a:latin typeface="Georgia" panose="02040502050405020303" pitchFamily="18" charset="0"/>
              </a:rPr>
              <a:t>Oprima "2" para revisar cuántos días han transcurrido desde que presentó su solicitud de asilo en el Tribunal de Inmigración;</a:t>
            </a:r>
            <a:endParaRPr dirty="0">
              <a:latin typeface="Georgia" panose="02040502050405020303" pitchFamily="18" charset="0"/>
            </a:endParaRPr>
          </a:p>
          <a:p>
            <a:pPr marL="457200" marR="0" lvl="0" indent="-330200" algn="l" rtl="0">
              <a:lnSpc>
                <a:spcPct val="100000"/>
              </a:lnSpc>
              <a:spcBef>
                <a:spcPts val="320"/>
              </a:spcBef>
              <a:spcAft>
                <a:spcPct val="0"/>
              </a:spcAft>
              <a:buClr>
                <a:srgbClr val="800000"/>
              </a:buClr>
              <a:buSzPts val="1600"/>
              <a:buFont typeface="Noto Sans Symbols"/>
              <a:buChar char="▪"/>
            </a:pPr>
            <a:r>
              <a:rPr lang="es" b="0" i="0" u="none" strike="noStrike" dirty="0">
                <a:latin typeface="Georgia" panose="02040502050405020303" pitchFamily="18" charset="0"/>
              </a:rPr>
              <a:t>Oprima "3" para confirmar que su caso sigue pendiente en el Tribunal de Inmigración y para revisar cualquier información sobre órdenes de expulsión; </a:t>
            </a:r>
            <a:endParaRPr dirty="0">
              <a:latin typeface="Georgia" panose="02040502050405020303" pitchFamily="18" charset="0"/>
            </a:endParaRPr>
          </a:p>
          <a:p>
            <a:pPr marL="457200" marR="0" lvl="0" indent="-330200" algn="l" rtl="0">
              <a:lnSpc>
                <a:spcPct val="100000"/>
              </a:lnSpc>
              <a:spcBef>
                <a:spcPts val="320"/>
              </a:spcBef>
              <a:spcAft>
                <a:spcPct val="0"/>
              </a:spcAft>
              <a:buClr>
                <a:srgbClr val="800000"/>
              </a:buClr>
              <a:buSzPts val="1600"/>
              <a:buFont typeface="Noto Sans Symbols"/>
              <a:buChar char="▪"/>
            </a:pPr>
            <a:r>
              <a:rPr lang="es" b="0" i="0" u="none" strike="noStrike" dirty="0">
                <a:latin typeface="Georgia" panose="02040502050405020303" pitchFamily="18" charset="0"/>
              </a:rPr>
              <a:t>Oprima "4" para revisar cualquier información acerca de un recurso de apelación; o</a:t>
            </a:r>
            <a:endParaRPr dirty="0">
              <a:latin typeface="Georgia" panose="02040502050405020303" pitchFamily="18" charset="0"/>
            </a:endParaRPr>
          </a:p>
          <a:p>
            <a:pPr marL="457200" marR="0" lvl="0" indent="-330200" algn="l" rtl="0">
              <a:lnSpc>
                <a:spcPct val="100000"/>
              </a:lnSpc>
              <a:spcBef>
                <a:spcPts val="320"/>
              </a:spcBef>
              <a:spcAft>
                <a:spcPct val="0"/>
              </a:spcAft>
              <a:buClr>
                <a:srgbClr val="800000"/>
              </a:buClr>
              <a:buSzPts val="1600"/>
              <a:buFont typeface="Noto Sans Symbols"/>
              <a:buChar char="▪"/>
            </a:pPr>
            <a:r>
              <a:rPr lang="es" b="0" i="0" u="none" strike="noStrike" dirty="0">
                <a:latin typeface="Georgia" panose="02040502050405020303" pitchFamily="18" charset="0"/>
              </a:rPr>
              <a:t>Oprima "5" para obtener información sobre la presentación de documentos o solicitudes en su caso de inmigración. </a:t>
            </a:r>
            <a:endParaRPr dirty="0">
              <a:latin typeface="Georgia" panose="02040502050405020303" pitchFamily="18" charset="0"/>
            </a:endParaRPr>
          </a:p>
        </p:txBody>
      </p:sp>
      <p:pic>
        <p:nvPicPr>
          <p:cNvPr id="140" name="Google Shape;140;p23" descr="phone Icon Vector. Simple flat symbol. Perfect Black pictogram illustration on white background."/>
          <p:cNvPicPr preferRelativeResize="0"/>
          <p:nvPr/>
        </p:nvPicPr>
        <p:blipFill>
          <a:blip r:embed="rId3">
            <a:alphaModFix/>
          </a:blip>
          <a:stretch>
            <a:fillRect/>
          </a:stretch>
        </p:blipFill>
        <p:spPr>
          <a:xfrm>
            <a:off x="5863436" y="1176243"/>
            <a:ext cx="1113318" cy="857250"/>
          </a:xfrm>
          <a:prstGeom prst="rect">
            <a:avLst/>
          </a:prstGeom>
          <a:noFill/>
          <a:ln>
            <a:noFill/>
          </a:ln>
        </p:spPr>
      </p:pic>
      <p:pic>
        <p:nvPicPr>
          <p:cNvPr id="141" name="Google Shape;141;p23" descr="Se Habla Español - Best Orthodontics"/>
          <p:cNvPicPr preferRelativeResize="0"/>
          <p:nvPr/>
        </p:nvPicPr>
        <p:blipFill>
          <a:blip r:embed="rId4">
            <a:alphaModFix/>
          </a:blip>
          <a:stretch>
            <a:fillRect/>
          </a:stretch>
        </p:blipFill>
        <p:spPr>
          <a:xfrm>
            <a:off x="6976754" y="1028172"/>
            <a:ext cx="1338260" cy="944563"/>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FFFFFF"/>
              </a:buClr>
              <a:buSzPct val="52631"/>
              <a:buNone/>
            </a:pPr>
            <a:r>
              <a:rPr lang="es" b="0" i="0" u="none" strike="noStrike" dirty="0">
                <a:solidFill>
                  <a:schemeClr val="bg1"/>
                </a:solidFill>
                <a:latin typeface="Georgia" panose="02040502050405020303" pitchFamily="18" charset="0"/>
              </a:rPr>
              <a:t>Cómo cambiar su dirección en el tribunal de inmigración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sz="1800" b="0" i="0" u="none" strike="noStrike" dirty="0">
                <a:solidFill>
                  <a:schemeClr val="bg1"/>
                </a:solidFill>
                <a:latin typeface="Georgia" panose="02040502050405020303" pitchFamily="18" charset="0"/>
              </a:rPr>
              <a:t>Los chequeos con ICE NO son audiencias en el </a:t>
            </a:r>
            <a:br>
              <a:rPr lang="es" sz="1800" b="0" i="0" u="none" strike="noStrike" dirty="0">
                <a:solidFill>
                  <a:schemeClr val="bg1"/>
                </a:solidFill>
                <a:latin typeface="Georgia" panose="02040502050405020303" pitchFamily="18" charset="0"/>
              </a:rPr>
            </a:br>
            <a:r>
              <a:rPr lang="es" sz="1800" b="0" i="0" u="none" strike="noStrike" dirty="0">
                <a:solidFill>
                  <a:schemeClr val="bg1"/>
                </a:solidFill>
                <a:latin typeface="Georgia" panose="02040502050405020303" pitchFamily="18" charset="0"/>
              </a:rPr>
              <a:t>Tribunal de Inmigración</a:t>
            </a:r>
          </a:p>
        </p:txBody>
      </p:sp>
      <p:sp>
        <p:nvSpPr>
          <p:cNvPr id="152" name="Google Shape;152;p25"/>
          <p:cNvSpPr txBox="1">
            <a:spLocks noGrp="1"/>
          </p:cNvSpPr>
          <p:nvPr>
            <p:ph type="body" idx="1"/>
          </p:nvPr>
        </p:nvSpPr>
        <p:spPr>
          <a:xfrm>
            <a:off x="457200" y="1404938"/>
            <a:ext cx="8382000" cy="3387725"/>
          </a:xfrm>
          <a:prstGeom prst="rect">
            <a:avLst/>
          </a:prstGeom>
          <a:noFill/>
          <a:ln>
            <a:noFill/>
          </a:ln>
        </p:spPr>
        <p:txBody>
          <a:bodyPr spcFirstLastPara="1" wrap="square" lIns="91425" tIns="45700" rIns="91425" bIns="45700" anchor="t" anchorCtr="0">
            <a:noAutofit/>
          </a:bodyPr>
          <a:lstStyle/>
          <a:p>
            <a:pPr marL="19050" lvl="0" indent="0" algn="l" rtl="0">
              <a:lnSpc>
                <a:spcPct val="100000"/>
              </a:lnSpc>
              <a:spcBef>
                <a:spcPct val="0"/>
              </a:spcBef>
              <a:spcAft>
                <a:spcPct val="0"/>
              </a:spcAft>
              <a:buSzPts val="2000"/>
              <a:buNone/>
            </a:pPr>
            <a:endParaRPr>
              <a:latin typeface="Times New Roman"/>
              <a:ea typeface="Times New Roman"/>
              <a:cs typeface="Times New Roman"/>
              <a:sym typeface="Times New Roman"/>
            </a:endParaRPr>
          </a:p>
          <a:p>
            <a:pPr marL="342900" lvl="0" indent="-234950" algn="l" rtl="0">
              <a:lnSpc>
                <a:spcPct val="100000"/>
              </a:lnSpc>
              <a:spcBef>
                <a:spcPts val="940"/>
              </a:spcBef>
              <a:spcAft>
                <a:spcPct val="0"/>
              </a:spcAft>
              <a:buClr>
                <a:schemeClr val="dk1"/>
              </a:buClr>
              <a:buSzPts val="2000"/>
              <a:buFont typeface="Arial"/>
              <a:buNone/>
            </a:pPr>
            <a:endParaRPr>
              <a:latin typeface="Times New Roman"/>
              <a:ea typeface="Times New Roman"/>
              <a:cs typeface="Times New Roman"/>
              <a:sym typeface="Times New Roman"/>
            </a:endParaRPr>
          </a:p>
        </p:txBody>
      </p:sp>
      <p:pic>
        <p:nvPicPr>
          <p:cNvPr id="153" name="Google Shape;153;p25"/>
          <p:cNvPicPr preferRelativeResize="0"/>
          <p:nvPr/>
        </p:nvPicPr>
        <p:blipFill>
          <a:blip r:embed="rId3">
            <a:alphaModFix/>
          </a:blip>
          <a:stretch>
            <a:fillRect/>
          </a:stretch>
        </p:blipFill>
        <p:spPr>
          <a:xfrm>
            <a:off x="1020417" y="1941443"/>
            <a:ext cx="1972780" cy="1972780"/>
          </a:xfrm>
          <a:prstGeom prst="rect">
            <a:avLst/>
          </a:prstGeom>
          <a:noFill/>
          <a:ln>
            <a:noFill/>
          </a:ln>
        </p:spPr>
      </p:pic>
      <p:pic>
        <p:nvPicPr>
          <p:cNvPr id="154" name="Google Shape;154;p25"/>
          <p:cNvPicPr preferRelativeResize="0"/>
          <p:nvPr/>
        </p:nvPicPr>
        <p:blipFill>
          <a:blip r:embed="rId4">
            <a:alphaModFix/>
          </a:blip>
          <a:stretch>
            <a:fillRect/>
          </a:stretch>
        </p:blipFill>
        <p:spPr>
          <a:xfrm>
            <a:off x="3908389" y="2061091"/>
            <a:ext cx="1278007" cy="1278007"/>
          </a:xfrm>
          <a:prstGeom prst="rect">
            <a:avLst/>
          </a:prstGeom>
          <a:noFill/>
          <a:ln>
            <a:noFill/>
          </a:ln>
        </p:spPr>
      </p:pic>
      <p:pic>
        <p:nvPicPr>
          <p:cNvPr id="155" name="Google Shape;155;p25"/>
          <p:cNvPicPr preferRelativeResize="0"/>
          <p:nvPr/>
        </p:nvPicPr>
        <p:blipFill>
          <a:blip r:embed="rId5">
            <a:alphaModFix/>
          </a:blip>
          <a:srcRect b="7334"/>
          <a:stretch>
            <a:fillRect/>
          </a:stretch>
        </p:blipFill>
        <p:spPr>
          <a:xfrm>
            <a:off x="6101589" y="1767318"/>
            <a:ext cx="1711864" cy="2146905"/>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Cómo cambiar su dirección en el </a:t>
            </a:r>
            <a:br>
              <a:rPr lang="es" b="0" i="0" u="none" strike="noStrike" dirty="0">
                <a:solidFill>
                  <a:schemeClr val="bg1"/>
                </a:solidFill>
                <a:latin typeface="Georgia" panose="02040502050405020303" pitchFamily="18" charset="0"/>
              </a:rPr>
            </a:br>
            <a:r>
              <a:rPr lang="es" b="0" i="0" u="none" strike="noStrike" dirty="0">
                <a:solidFill>
                  <a:schemeClr val="bg1"/>
                </a:solidFill>
                <a:latin typeface="Georgia" panose="02040502050405020303" pitchFamily="18" charset="0"/>
              </a:rPr>
              <a:t>tribunal de inmigración</a:t>
            </a:r>
          </a:p>
        </p:txBody>
      </p:sp>
      <p:pic>
        <p:nvPicPr>
          <p:cNvPr id="161" name="Google Shape;161;p26"/>
          <p:cNvPicPr preferRelativeResize="0"/>
          <p:nvPr/>
        </p:nvPicPr>
        <p:blipFill>
          <a:blip r:embed="rId3">
            <a:alphaModFix/>
          </a:blip>
          <a:stretch>
            <a:fillRect/>
          </a:stretch>
        </p:blipFill>
        <p:spPr>
          <a:xfrm>
            <a:off x="457200" y="1185454"/>
            <a:ext cx="3899823" cy="1784169"/>
          </a:xfrm>
          <a:prstGeom prst="rect">
            <a:avLst/>
          </a:prstGeom>
          <a:noFill/>
          <a:ln>
            <a:noFill/>
          </a:ln>
        </p:spPr>
      </p:pic>
      <p:pic>
        <p:nvPicPr>
          <p:cNvPr id="162" name="Google Shape;162;p26"/>
          <p:cNvPicPr preferRelativeResize="0"/>
          <p:nvPr/>
        </p:nvPicPr>
        <p:blipFill>
          <a:blip r:embed="rId4">
            <a:alphaModFix/>
          </a:blip>
          <a:stretch>
            <a:fillRect/>
          </a:stretch>
        </p:blipFill>
        <p:spPr>
          <a:xfrm>
            <a:off x="457200" y="3110751"/>
            <a:ext cx="3899823" cy="1800483"/>
          </a:xfrm>
          <a:prstGeom prst="rect">
            <a:avLst/>
          </a:prstGeom>
          <a:noFill/>
          <a:ln>
            <a:noFill/>
          </a:ln>
        </p:spPr>
      </p:pic>
      <p:sp>
        <p:nvSpPr>
          <p:cNvPr id="163" name="Google Shape;163;p26"/>
          <p:cNvSpPr/>
          <p:nvPr/>
        </p:nvSpPr>
        <p:spPr>
          <a:xfrm>
            <a:off x="1132114" y="3180421"/>
            <a:ext cx="1132115" cy="44234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164" name="Google Shape;164;p26"/>
          <p:cNvPicPr preferRelativeResize="0"/>
          <p:nvPr/>
        </p:nvPicPr>
        <p:blipFill>
          <a:blip r:embed="rId5">
            <a:alphaModFix/>
          </a:blip>
          <a:stretch>
            <a:fillRect/>
          </a:stretch>
        </p:blipFill>
        <p:spPr>
          <a:xfrm>
            <a:off x="5250180" y="1185454"/>
            <a:ext cx="3059418" cy="3810160"/>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7"/>
          <p:cNvSpPr txBox="1">
            <a:spLocks noGrp="1"/>
          </p:cNvSpPr>
          <p:nvPr>
            <p:ph type="body" idx="1"/>
          </p:nvPr>
        </p:nvSpPr>
        <p:spPr>
          <a:xfrm>
            <a:off x="457200" y="1455739"/>
            <a:ext cx="8229600" cy="47466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00"/>
              </a:spcBef>
              <a:spcAft>
                <a:spcPct val="0"/>
              </a:spcAft>
              <a:buClr>
                <a:schemeClr val="accent2"/>
              </a:buClr>
              <a:buSzPts val="2000"/>
              <a:buFont typeface="Helvetica Neue"/>
              <a:buNone/>
            </a:pPr>
            <a:r>
              <a:rPr lang="es" sz="1800" b="0" i="0" u="none" strike="noStrike" dirty="0">
                <a:latin typeface="Georgia" panose="02040502050405020303" pitchFamily="18" charset="0"/>
              </a:rPr>
              <a:t>https://respondentaccess.eoir.justice.gov/en/forms/eoir33ic/</a:t>
            </a:r>
            <a:endParaRPr sz="1800" dirty="0">
              <a:latin typeface="Georgia" panose="02040502050405020303" pitchFamily="18" charset="0"/>
            </a:endParaRPr>
          </a:p>
        </p:txBody>
      </p:sp>
      <p:pic>
        <p:nvPicPr>
          <p:cNvPr id="171" name="Google Shape;171;p27"/>
          <p:cNvPicPr preferRelativeResize="0"/>
          <p:nvPr/>
        </p:nvPicPr>
        <p:blipFill>
          <a:blip r:embed="rId3">
            <a:alphaModFix/>
          </a:blip>
          <a:stretch>
            <a:fillRect/>
          </a:stretch>
        </p:blipFill>
        <p:spPr>
          <a:xfrm>
            <a:off x="1353124" y="2021478"/>
            <a:ext cx="6205917" cy="2870236"/>
          </a:xfrm>
          <a:prstGeom prst="rect">
            <a:avLst/>
          </a:prstGeom>
          <a:noFill/>
          <a:ln>
            <a:noFill/>
          </a:ln>
        </p:spPr>
      </p:pic>
      <p:sp>
        <p:nvSpPr>
          <p:cNvPr id="4" name="Google Shape;160;p26">
            <a:extLst>
              <a:ext uri="{FF2B5EF4-FFF2-40B4-BE49-F238E27FC236}">
                <a16:creationId xmlns:a16="http://schemas.microsoft.com/office/drawing/2014/main" id="{772E8832-2CA0-B898-DEF7-4E31000BC91E}"/>
              </a:ext>
            </a:extLst>
          </p:cNvPr>
          <p:cNvSpPr txBox="1">
            <a:spLocks/>
          </p:cNvSpPr>
          <p:nvPr/>
        </p:nvSpPr>
        <p:spPr>
          <a:xfrm>
            <a:off x="383968" y="91104"/>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FFFFFF"/>
              </a:buClr>
              <a:buSzPts val="2400"/>
              <a:buFont typeface="Helvetica Neue"/>
              <a:buNone/>
              <a:defRPr sz="24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 b="0" dirty="0">
                <a:solidFill>
                  <a:schemeClr val="bg1"/>
                </a:solidFill>
                <a:latin typeface="Georgia" panose="02040502050405020303" pitchFamily="18" charset="0"/>
              </a:rPr>
              <a:t>Cómo cambiar su dirección en el </a:t>
            </a:r>
            <a:br>
              <a:rPr lang="es" b="0" dirty="0">
                <a:solidFill>
                  <a:schemeClr val="bg1"/>
                </a:solidFill>
                <a:latin typeface="Georgia" panose="02040502050405020303" pitchFamily="18" charset="0"/>
              </a:rPr>
            </a:br>
            <a:r>
              <a:rPr lang="es" b="0" dirty="0">
                <a:solidFill>
                  <a:schemeClr val="bg1"/>
                </a:solidFill>
                <a:latin typeface="Georgia" panose="02040502050405020303" pitchFamily="18" charset="0"/>
              </a:rPr>
              <a:t>tribunal de inmigración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¡Recuerde!</a:t>
            </a:r>
          </a:p>
        </p:txBody>
      </p:sp>
      <p:sp>
        <p:nvSpPr>
          <p:cNvPr id="177" name="Google Shape;177;p28"/>
          <p:cNvSpPr txBox="1">
            <a:spLocks noGrp="1"/>
          </p:cNvSpPr>
          <p:nvPr>
            <p:ph type="body" idx="1"/>
          </p:nvPr>
        </p:nvSpPr>
        <p:spPr>
          <a:xfrm>
            <a:off x="457200" y="1455739"/>
            <a:ext cx="8229600" cy="3342684"/>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00"/>
              </a:spcBef>
              <a:spcAft>
                <a:spcPct val="0"/>
              </a:spcAft>
              <a:buClr>
                <a:schemeClr val="accent2"/>
              </a:buClr>
              <a:buSzPts val="2000"/>
              <a:buFont typeface="Helvetica Neue"/>
              <a:buNone/>
            </a:pPr>
            <a:r>
              <a:rPr lang="es" b="0" i="0" u="none" strike="noStrike">
                <a:latin typeface="Georgia" panose="02040502050405020303" pitchFamily="18" charset="0"/>
              </a:rPr>
              <a:t>Una copia fiel y exacta de todo lo que presente ante el tribunal de inmigración tiene que entregarse simultáneamente a los abogados del gobierno en la dirección de más abajo: </a:t>
            </a:r>
            <a:endParaRPr>
              <a:latin typeface="Georgia" panose="02040502050405020303" pitchFamily="18" charset="0"/>
            </a:endParaRPr>
          </a:p>
          <a:p>
            <a:pPr marL="457200" lvl="0" indent="-228600" algn="l" rtl="0">
              <a:lnSpc>
                <a:spcPct val="100000"/>
              </a:lnSpc>
              <a:spcBef>
                <a:spcPts val="400"/>
              </a:spcBef>
              <a:spcAft>
                <a:spcPct val="0"/>
              </a:spcAft>
              <a:buClr>
                <a:schemeClr val="accent2"/>
              </a:buClr>
              <a:buSzPts val="2000"/>
              <a:buFont typeface="Helvetica Neue"/>
              <a:buNone/>
            </a:pPr>
            <a:endParaRPr>
              <a:latin typeface="Georgia" panose="02040502050405020303" pitchFamily="18" charset="0"/>
            </a:endParaRPr>
          </a:p>
          <a:p>
            <a:pPr marL="457200" lvl="0" indent="-228600" algn="l" rtl="0">
              <a:lnSpc>
                <a:spcPct val="100000"/>
              </a:lnSpc>
              <a:spcBef>
                <a:spcPts val="400"/>
              </a:spcBef>
              <a:spcAft>
                <a:spcPct val="0"/>
              </a:spcAft>
              <a:buClr>
                <a:schemeClr val="accent2"/>
              </a:buClr>
              <a:buSzPts val="2000"/>
              <a:buFont typeface="Helvetica Neue"/>
              <a:buNone/>
            </a:pPr>
            <a:r>
              <a:rPr lang="es" b="0" i="0" u="none" strike="noStrike">
                <a:latin typeface="Georgia" panose="02040502050405020303" pitchFamily="18" charset="0"/>
              </a:rPr>
              <a:t>Office of the Principal Legal Advisor</a:t>
            </a:r>
            <a:endParaRPr>
              <a:latin typeface="Georgia" panose="02040502050405020303" pitchFamily="18" charset="0"/>
            </a:endParaRPr>
          </a:p>
          <a:p>
            <a:pPr marL="457200" lvl="0" indent="-228600" algn="l" rtl="0">
              <a:lnSpc>
                <a:spcPct val="100000"/>
              </a:lnSpc>
              <a:spcBef>
                <a:spcPts val="400"/>
              </a:spcBef>
              <a:spcAft>
                <a:spcPct val="0"/>
              </a:spcAft>
              <a:buClr>
                <a:schemeClr val="accent2"/>
              </a:buClr>
              <a:buSzPts val="2000"/>
              <a:buFont typeface="Helvetica Neue"/>
              <a:buNone/>
            </a:pPr>
            <a:r>
              <a:rPr lang="es" b="0" i="0" u="none" strike="noStrike">
                <a:latin typeface="Georgia" panose="02040502050405020303" pitchFamily="18" charset="0"/>
              </a:rPr>
              <a:t>DHS-ICE</a:t>
            </a:r>
            <a:endParaRPr>
              <a:latin typeface="Georgia" panose="02040502050405020303" pitchFamily="18" charset="0"/>
            </a:endParaRPr>
          </a:p>
          <a:p>
            <a:pPr marL="457200" lvl="0" indent="-228600" algn="l" rtl="0">
              <a:lnSpc>
                <a:spcPct val="100000"/>
              </a:lnSpc>
              <a:spcBef>
                <a:spcPts val="400"/>
              </a:spcBef>
              <a:spcAft>
                <a:spcPct val="0"/>
              </a:spcAft>
              <a:buClr>
                <a:schemeClr val="accent2"/>
              </a:buClr>
              <a:buSzPts val="2000"/>
              <a:buFont typeface="Helvetica Neue"/>
              <a:buNone/>
            </a:pPr>
            <a:r>
              <a:rPr lang="es" b="0" i="0" u="none" strike="noStrike">
                <a:latin typeface="Georgia" panose="02040502050405020303" pitchFamily="18" charset="0"/>
              </a:rPr>
              <a:t>915 Second Avenue, Suite 708</a:t>
            </a:r>
            <a:endParaRPr>
              <a:latin typeface="Georgia" panose="02040502050405020303" pitchFamily="18" charset="0"/>
            </a:endParaRPr>
          </a:p>
          <a:p>
            <a:pPr marL="457200" lvl="0" indent="-228600" algn="l" rtl="0">
              <a:lnSpc>
                <a:spcPct val="100000"/>
              </a:lnSpc>
              <a:spcBef>
                <a:spcPts val="400"/>
              </a:spcBef>
              <a:spcAft>
                <a:spcPct val="0"/>
              </a:spcAft>
              <a:buClr>
                <a:schemeClr val="accent2"/>
              </a:buClr>
              <a:buSzPts val="2000"/>
              <a:buFont typeface="Helvetica Neue"/>
              <a:buNone/>
            </a:pPr>
            <a:r>
              <a:rPr lang="es" b="0" i="0" u="none" strike="noStrike">
                <a:latin typeface="Georgia" panose="02040502050405020303" pitchFamily="18" charset="0"/>
              </a:rPr>
              <a:t>Seattle, WA 98174</a:t>
            </a:r>
            <a:endParaRPr>
              <a:latin typeface="Georgia" panose="02040502050405020303" pitchFamily="18" charset="0"/>
            </a:endParaRPr>
          </a:p>
          <a:p>
            <a:pPr marL="457200" lvl="0" indent="-228600" algn="l" rtl="0">
              <a:lnSpc>
                <a:spcPct val="100000"/>
              </a:lnSpc>
              <a:spcBef>
                <a:spcPts val="400"/>
              </a:spcBef>
              <a:spcAft>
                <a:spcPct val="0"/>
              </a:spcAft>
              <a:buClr>
                <a:schemeClr val="accent2"/>
              </a:buClr>
              <a:buSzPts val="2000"/>
              <a:buFont typeface="Helvetica Neue"/>
              <a:buNone/>
            </a:pPr>
            <a:endParaRPr>
              <a:latin typeface="Georgia" panose="02040502050405020303" pitchFamily="18" charset="0"/>
            </a:endParaRPr>
          </a:p>
          <a:p>
            <a:pPr marL="457200" lvl="0" indent="-228600" algn="l" rtl="0">
              <a:lnSpc>
                <a:spcPct val="100000"/>
              </a:lnSpc>
              <a:spcBef>
                <a:spcPts val="400"/>
              </a:spcBef>
              <a:spcAft>
                <a:spcPct val="0"/>
              </a:spcAft>
              <a:buClr>
                <a:schemeClr val="accent2"/>
              </a:buClr>
              <a:buSzPts val="2000"/>
              <a:buFont typeface="Helvetica Neue"/>
              <a:buNone/>
            </a:pPr>
            <a:endParaRPr>
              <a:latin typeface="Georgia" panose="02040502050405020303" pitchFamily="18" charset="0"/>
            </a:endParaRPr>
          </a:p>
        </p:txBody>
      </p:sp>
      <p:sp>
        <p:nvSpPr>
          <p:cNvPr id="178" name="Google Shape;178;p28"/>
          <p:cNvSpPr/>
          <p:nvPr/>
        </p:nvSpPr>
        <p:spPr>
          <a:xfrm>
            <a:off x="457200" y="2734491"/>
            <a:ext cx="4828903" cy="19855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Georgia" panose="02040502050405020303" pitchFamily="18" charset="0"/>
              <a:sym typeface="Arial"/>
            </a:endParaRPr>
          </a:p>
        </p:txBody>
      </p:sp>
      <p:sp>
        <p:nvSpPr>
          <p:cNvPr id="179" name="Google Shape;179;p28" descr="Working for ICE | IC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Georgia" panose="02040502050405020303" pitchFamily="18" charset="0"/>
              <a:sym typeface="Arial"/>
            </a:endParaRPr>
          </a:p>
        </p:txBody>
      </p:sp>
      <p:pic>
        <p:nvPicPr>
          <p:cNvPr id="180" name="Google Shape;180;p28"/>
          <p:cNvPicPr preferRelativeResize="0"/>
          <p:nvPr/>
        </p:nvPicPr>
        <p:blipFill>
          <a:blip r:embed="rId3">
            <a:alphaModFix/>
          </a:blip>
          <a:stretch>
            <a:fillRect/>
          </a:stretch>
        </p:blipFill>
        <p:spPr>
          <a:xfrm>
            <a:off x="6007689" y="2605496"/>
            <a:ext cx="2162175" cy="2114550"/>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ctrTitle"/>
          </p:nvPr>
        </p:nvSpPr>
        <p:spPr>
          <a:xfrm>
            <a:off x="685800" y="1598613"/>
            <a:ext cx="7772400" cy="1101725"/>
          </a:xfrm>
          <a:prstGeom prst="rect">
            <a:avLst/>
          </a:prstGeom>
          <a:noFill/>
          <a:ln>
            <a:noFill/>
          </a:ln>
        </p:spPr>
        <p:txBody>
          <a:bodyPr spcFirstLastPara="1" wrap="square" lIns="91425" tIns="45700" rIns="91425" bIns="45700" anchor="ctr" anchorCtr="0">
            <a:noAutofit/>
          </a:bodyPr>
          <a:lstStyle/>
          <a:p>
            <a:pPr rtl="0">
              <a:buSzPct val="111111"/>
            </a:pPr>
            <a:r>
              <a:rPr lang="es" i="0" u="none" strike="noStrike">
                <a:solidFill>
                  <a:schemeClr val="bg1"/>
                </a:solidFill>
                <a:latin typeface="Georgia" panose="02040502050405020303" pitchFamily="18" charset="0"/>
              </a:rPr>
              <a:t>Tipos de audiencias en el Tribunal de Inmigración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Su primera audiencia del Calendario Maestro</a:t>
            </a:r>
          </a:p>
        </p:txBody>
      </p:sp>
      <p:pic>
        <p:nvPicPr>
          <p:cNvPr id="191" name="Google Shape;191;p29" descr="The daily hearing calendar hangs outside an immigration courtroom Jan. 10 in Miami. (Associated Press)"/>
          <p:cNvPicPr preferRelativeResize="0"/>
          <p:nvPr/>
        </p:nvPicPr>
        <p:blipFill>
          <a:blip r:embed="rId3">
            <a:alphaModFix/>
          </a:blip>
          <a:stretch>
            <a:fillRect/>
          </a:stretch>
        </p:blipFill>
        <p:spPr>
          <a:xfrm>
            <a:off x="457200" y="1780127"/>
            <a:ext cx="4867714" cy="2575716"/>
          </a:xfrm>
          <a:prstGeom prst="rect">
            <a:avLst/>
          </a:prstGeom>
          <a:noFill/>
          <a:ln>
            <a:noFill/>
          </a:ln>
        </p:spPr>
      </p:pic>
      <p:pic>
        <p:nvPicPr>
          <p:cNvPr id="192" name="Google Shape;192;p29" descr="6-year-old boy, Rodolfo, the youngest  child in court this day, sits on his father's lap. As he did with most of the children, Judge Bryant asked Rodolfo if he was in school, translated by an interpreter via headphones provided to every immigrant facing the court."/>
          <p:cNvPicPr preferRelativeResize="0"/>
          <p:nvPr/>
        </p:nvPicPr>
        <p:blipFill>
          <a:blip r:embed="rId4">
            <a:alphaModFix/>
          </a:blip>
          <a:stretch>
            <a:fillRect/>
          </a:stretch>
        </p:blipFill>
        <p:spPr>
          <a:xfrm>
            <a:off x="6011090" y="3343844"/>
            <a:ext cx="2438400" cy="1371601"/>
          </a:xfrm>
          <a:prstGeom prst="rect">
            <a:avLst/>
          </a:prstGeom>
          <a:noFill/>
          <a:ln>
            <a:noFill/>
          </a:ln>
        </p:spPr>
      </p:pic>
      <p:pic>
        <p:nvPicPr>
          <p:cNvPr id="194" name="Google Shape;194;p29" descr="Sketches from immigration court | CNN Politics"/>
          <p:cNvPicPr preferRelativeResize="0"/>
          <p:nvPr/>
        </p:nvPicPr>
        <p:blipFill>
          <a:blip r:embed="rId5">
            <a:alphaModFix/>
          </a:blip>
          <a:stretch>
            <a:fillRect/>
          </a:stretch>
        </p:blipFill>
        <p:spPr>
          <a:xfrm>
            <a:off x="5848530" y="1382010"/>
            <a:ext cx="2763520" cy="1554480"/>
          </a:xfrm>
          <a:prstGeom prst="rect">
            <a:avLst/>
          </a:prstGeom>
          <a:noFill/>
          <a:ln>
            <a:noFill/>
          </a:ln>
        </p:spPr>
      </p:pic>
      <p:sp>
        <p:nvSpPr>
          <p:cNvPr id="195" name="Google Shape;195;p29"/>
          <p:cNvSpPr txBox="1"/>
          <p:nvPr/>
        </p:nvSpPr>
        <p:spPr>
          <a:xfrm>
            <a:off x="6130250" y="3014625"/>
            <a:ext cx="2319300" cy="257700"/>
          </a:xfrm>
          <a:prstGeom prst="rect">
            <a:avLst/>
          </a:prstGeom>
          <a:noFill/>
          <a:ln>
            <a:noFill/>
          </a:ln>
        </p:spPr>
        <p:txBody>
          <a:bodyPr spcFirstLastPara="1" wrap="square" lIns="91425" tIns="91425" rIns="91425" bIns="91425" anchor="t" anchorCtr="0">
            <a:noAutofit/>
          </a:bodyPr>
          <a:lstStyle/>
          <a:p>
            <a:pPr marL="0" lvl="0" indent="0" algn="ctr" rtl="0">
              <a:spcBef>
                <a:spcPct val="0"/>
              </a:spcBef>
              <a:spcAft>
                <a:spcPct val="0"/>
              </a:spcAft>
              <a:buNone/>
            </a:pPr>
            <a:r>
              <a:rPr lang="es" sz="900" b="0" i="0" u="none" strike="noStrike">
                <a:solidFill>
                  <a:srgbClr val="000000"/>
                </a:solidFill>
                <a:latin typeface="Arial"/>
                <a:ea typeface="Georgia"/>
                <a:cs typeface="Georgia"/>
                <a:sym typeface="Georgia"/>
              </a:rPr>
              <a:t>*Bocetos de Bill Hennessy</a:t>
            </a:r>
            <a:endParaRPr sz="900">
              <a:solidFill>
                <a:schemeClr val="dk1"/>
              </a:solidFill>
              <a:latin typeface="Helvetica Neue"/>
              <a:ea typeface="Georgia"/>
              <a:cs typeface="Georgia"/>
              <a:sym typeface="Georgi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Otras audiencias del calendario maestro</a:t>
            </a:r>
          </a:p>
        </p:txBody>
      </p:sp>
      <p:pic>
        <p:nvPicPr>
          <p:cNvPr id="201" name="Google Shape;201;p30"/>
          <p:cNvPicPr preferRelativeResize="0"/>
          <p:nvPr/>
        </p:nvPicPr>
        <p:blipFill>
          <a:blip r:embed="rId3">
            <a:alphaModFix/>
          </a:blip>
          <a:stretch>
            <a:fillRect/>
          </a:stretch>
        </p:blipFill>
        <p:spPr>
          <a:xfrm>
            <a:off x="1948365" y="1198772"/>
            <a:ext cx="3383047" cy="3729015"/>
          </a:xfrm>
          <a:prstGeom prst="rect">
            <a:avLst/>
          </a:prstGeom>
          <a:noFill/>
          <a:ln>
            <a:noFill/>
          </a:ln>
        </p:spPr>
      </p:pic>
      <p:sp>
        <p:nvSpPr>
          <p:cNvPr id="202" name="Google Shape;202;p30"/>
          <p:cNvSpPr txBox="1"/>
          <p:nvPr/>
        </p:nvSpPr>
        <p:spPr>
          <a:xfrm>
            <a:off x="88084" y="3380763"/>
            <a:ext cx="213919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400" b="0" i="0" u="none" strike="noStrike" cap="none">
                <a:solidFill>
                  <a:srgbClr val="000000"/>
                </a:solidFill>
                <a:latin typeface="Arial"/>
                <a:ea typeface="Arial"/>
                <a:cs typeface="Arial"/>
                <a:sym typeface="Arial"/>
              </a:rPr>
              <a:t>  "Hechos" / "Alegatos”</a:t>
            </a:r>
            <a:endParaRPr sz="1400" b="0" i="0" u="none" strike="noStrike" cap="none">
              <a:solidFill>
                <a:srgbClr val="000000"/>
              </a:solidFill>
              <a:latin typeface="Arial"/>
              <a:ea typeface="Arial"/>
              <a:cs typeface="Arial"/>
              <a:sym typeface="Arial"/>
            </a:endParaRPr>
          </a:p>
        </p:txBody>
      </p:sp>
      <p:sp>
        <p:nvSpPr>
          <p:cNvPr id="203" name="Google Shape;203;p30"/>
          <p:cNvSpPr/>
          <p:nvPr/>
        </p:nvSpPr>
        <p:spPr>
          <a:xfrm>
            <a:off x="232426" y="3380750"/>
            <a:ext cx="1733400" cy="307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cxnSp>
        <p:nvCxnSpPr>
          <p:cNvPr id="204" name="Google Shape;204;p30"/>
          <p:cNvCxnSpPr/>
          <p:nvPr/>
        </p:nvCxnSpPr>
        <p:spPr>
          <a:xfrm rot="10800000" flipH="1">
            <a:off x="939567" y="2667699"/>
            <a:ext cx="1082180" cy="645952"/>
          </a:xfrm>
          <a:prstGeom prst="straightConnector1">
            <a:avLst/>
          </a:prstGeom>
          <a:noFill/>
          <a:ln w="9525" cap="flat" cmpd="sng">
            <a:solidFill>
              <a:schemeClr val="dk1"/>
            </a:solidFill>
            <a:prstDash val="solid"/>
            <a:round/>
            <a:headEnd type="none" w="sm" len="sm"/>
            <a:tailEnd type="triangle" w="med" len="med"/>
          </a:ln>
        </p:spPr>
      </p:cxnSp>
      <p:pic>
        <p:nvPicPr>
          <p:cNvPr id="205" name="Google Shape;205;p30"/>
          <p:cNvPicPr preferRelativeResize="0"/>
          <p:nvPr/>
        </p:nvPicPr>
        <p:blipFill>
          <a:blip r:embed="rId4">
            <a:alphaModFix/>
          </a:blip>
          <a:stretch>
            <a:fillRect/>
          </a:stretch>
        </p:blipFill>
        <p:spPr>
          <a:xfrm>
            <a:off x="5536941" y="1198772"/>
            <a:ext cx="3036608" cy="3847131"/>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algn="ctr" rtl="0">
              <a:buSzPts val="2400"/>
            </a:pPr>
            <a:r>
              <a:rPr lang="es" b="0" i="0" u="none" strike="noStrike" dirty="0">
                <a:solidFill>
                  <a:schemeClr val="bg1"/>
                </a:solidFill>
                <a:latin typeface="Georgia" panose="02040502050405020303" pitchFamily="18" charset="0"/>
              </a:rPr>
              <a:t>¡Bienvenidos a Washington! </a:t>
            </a:r>
          </a:p>
        </p:txBody>
      </p:sp>
      <p:sp>
        <p:nvSpPr>
          <p:cNvPr id="55" name="Google Shape;55;p2"/>
          <p:cNvSpPr txBox="1">
            <a:spLocks noGrp="1"/>
          </p:cNvSpPr>
          <p:nvPr>
            <p:ph type="body" idx="1"/>
          </p:nvPr>
        </p:nvSpPr>
        <p:spPr>
          <a:xfrm>
            <a:off x="457200" y="1404938"/>
            <a:ext cx="8382000" cy="33877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200"/>
              </a:spcBef>
              <a:spcAft>
                <a:spcPct val="0"/>
              </a:spcAft>
              <a:buSzPts val="2000"/>
              <a:buNone/>
            </a:pPr>
            <a:r>
              <a:rPr lang="es" b="0" i="0" u="none" strike="noStrike" dirty="0">
                <a:solidFill>
                  <a:srgbClr val="C00000"/>
                </a:solidFill>
                <a:latin typeface="Arial"/>
              </a:rPr>
              <a:t>Bem-vindo!</a:t>
            </a:r>
            <a:endParaRPr dirty="0"/>
          </a:p>
          <a:p>
            <a:pPr marL="0" lvl="0" indent="0" algn="ctr" rtl="0">
              <a:lnSpc>
                <a:spcPct val="100000"/>
              </a:lnSpc>
              <a:spcBef>
                <a:spcPts val="1200"/>
              </a:spcBef>
              <a:spcAft>
                <a:spcPct val="0"/>
              </a:spcAft>
              <a:buSzPts val="2000"/>
              <a:buNone/>
            </a:pPr>
            <a:r>
              <a:rPr lang="es" b="0" i="0" u="none" strike="noStrike" dirty="0">
                <a:solidFill>
                  <a:srgbClr val="00B050"/>
                </a:solidFill>
                <a:latin typeface="Arial"/>
              </a:rPr>
              <a:t>¡Bienvenidos!</a:t>
            </a:r>
            <a:endParaRPr i="1" dirty="0">
              <a:solidFill>
                <a:srgbClr val="00B050"/>
              </a:solidFill>
            </a:endParaRPr>
          </a:p>
          <a:p>
            <a:pPr marL="0" lvl="0" indent="0" algn="ctr" rtl="0">
              <a:lnSpc>
                <a:spcPct val="100000"/>
              </a:lnSpc>
              <a:spcBef>
                <a:spcPts val="1200"/>
              </a:spcBef>
              <a:spcAft>
                <a:spcPct val="0"/>
              </a:spcAft>
              <a:buSzPts val="2000"/>
              <a:buNone/>
            </a:pPr>
            <a:r>
              <a:rPr lang="es" b="0" i="0" u="none" strike="noStrike" dirty="0">
                <a:solidFill>
                  <a:srgbClr val="000000"/>
                </a:solidFill>
                <a:latin typeface="Arial"/>
              </a:rPr>
              <a:t>Boyei malamu!</a:t>
            </a:r>
            <a:endParaRPr dirty="0"/>
          </a:p>
          <a:p>
            <a:pPr marL="0" lvl="0" indent="0" algn="l" rtl="0">
              <a:lnSpc>
                <a:spcPct val="100000"/>
              </a:lnSpc>
              <a:spcBef>
                <a:spcPts val="1200"/>
              </a:spcBef>
              <a:spcAft>
                <a:spcPct val="0"/>
              </a:spcAft>
              <a:buClr>
                <a:schemeClr val="dk1"/>
              </a:buClr>
              <a:buSzPts val="2000"/>
              <a:buFont typeface="Helvetica Neue"/>
              <a:buNone/>
            </a:pPr>
            <a:endParaRPr dirty="0"/>
          </a:p>
        </p:txBody>
      </p:sp>
      <p:pic>
        <p:nvPicPr>
          <p:cNvPr id="56" name="Google Shape;56;p2"/>
          <p:cNvPicPr preferRelativeResize="0"/>
          <p:nvPr/>
        </p:nvPicPr>
        <p:blipFill>
          <a:blip r:embed="rId3">
            <a:alphaModFix/>
          </a:blip>
          <a:stretch>
            <a:fillRect/>
          </a:stretch>
        </p:blipFill>
        <p:spPr>
          <a:xfrm>
            <a:off x="616591" y="3290054"/>
            <a:ext cx="2045666" cy="1227399"/>
          </a:xfrm>
          <a:prstGeom prst="rect">
            <a:avLst/>
          </a:prstGeom>
          <a:noFill/>
          <a:ln>
            <a:noFill/>
          </a:ln>
        </p:spPr>
      </p:pic>
      <p:pic>
        <p:nvPicPr>
          <p:cNvPr id="57" name="Google Shape;57;p2"/>
          <p:cNvPicPr preferRelativeResize="0"/>
          <p:nvPr/>
        </p:nvPicPr>
        <p:blipFill>
          <a:blip r:embed="rId4">
            <a:alphaModFix/>
          </a:blip>
          <a:stretch>
            <a:fillRect/>
          </a:stretch>
        </p:blipFill>
        <p:spPr>
          <a:xfrm>
            <a:off x="3953220" y="3248108"/>
            <a:ext cx="1227399" cy="1227399"/>
          </a:xfrm>
          <a:prstGeom prst="rect">
            <a:avLst/>
          </a:prstGeom>
          <a:noFill/>
          <a:ln>
            <a:noFill/>
          </a:ln>
        </p:spPr>
      </p:pic>
      <p:pic>
        <p:nvPicPr>
          <p:cNvPr id="58" name="Google Shape;58;p2"/>
          <p:cNvPicPr preferRelativeResize="0"/>
          <p:nvPr/>
        </p:nvPicPr>
        <p:blipFill>
          <a:blip r:embed="rId5">
            <a:alphaModFix/>
          </a:blip>
          <a:stretch>
            <a:fillRect/>
          </a:stretch>
        </p:blipFill>
        <p:spPr>
          <a:xfrm>
            <a:off x="6247573" y="2893590"/>
            <a:ext cx="1936434" cy="1936434"/>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Otras audiencias del calendario maestro</a:t>
            </a:r>
          </a:p>
        </p:txBody>
      </p:sp>
      <p:sp>
        <p:nvSpPr>
          <p:cNvPr id="211" name="Google Shape;211;p31"/>
          <p:cNvSpPr txBox="1">
            <a:spLocks noGrp="1"/>
          </p:cNvSpPr>
          <p:nvPr>
            <p:ph type="body" idx="1"/>
          </p:nvPr>
        </p:nvSpPr>
        <p:spPr>
          <a:xfrm>
            <a:off x="457200" y="1491365"/>
            <a:ext cx="8229600" cy="47466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00"/>
              </a:spcBef>
              <a:spcAft>
                <a:spcPct val="0"/>
              </a:spcAft>
              <a:buClr>
                <a:schemeClr val="accent2"/>
              </a:buClr>
              <a:buSzPts val="2000"/>
              <a:buFont typeface="Helvetica Neue"/>
              <a:buNone/>
            </a:pPr>
            <a:r>
              <a:rPr lang="es" b="0" i="0" u="none" strike="noStrike" dirty="0">
                <a:latin typeface="Georgia" panose="02040502050405020303" pitchFamily="18" charset="0"/>
              </a:rPr>
              <a:t>¿Qué puede pasar?</a:t>
            </a:r>
            <a:endParaRPr dirty="0">
              <a:latin typeface="Georgia" panose="02040502050405020303" pitchFamily="18" charset="0"/>
            </a:endParaRPr>
          </a:p>
        </p:txBody>
      </p:sp>
      <p:sp>
        <p:nvSpPr>
          <p:cNvPr id="212" name="Google Shape;212;p31"/>
          <p:cNvSpPr txBox="1">
            <a:spLocks noGrp="1"/>
          </p:cNvSpPr>
          <p:nvPr>
            <p:ph type="body" idx="2"/>
          </p:nvPr>
        </p:nvSpPr>
        <p:spPr>
          <a:xfrm>
            <a:off x="457200" y="2050695"/>
            <a:ext cx="8229600" cy="2133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20"/>
              </a:spcBef>
              <a:spcAft>
                <a:spcPct val="0"/>
              </a:spcAft>
              <a:buClr>
                <a:srgbClr val="800000"/>
              </a:buClr>
              <a:buSzPts val="1600"/>
              <a:buFont typeface="Noto Sans Symbols"/>
              <a:buNone/>
            </a:pPr>
            <a:endParaRPr>
              <a:latin typeface="Georgia" panose="02040502050405020303" pitchFamily="18" charset="0"/>
            </a:endParaRPr>
          </a:p>
          <a:p>
            <a:pPr marL="457200" marR="0" lvl="0" indent="-228600" algn="l" rtl="0">
              <a:lnSpc>
                <a:spcPct val="100000"/>
              </a:lnSpc>
              <a:spcBef>
                <a:spcPts val="320"/>
              </a:spcBef>
              <a:spcAft>
                <a:spcPct val="0"/>
              </a:spcAft>
              <a:buClr>
                <a:srgbClr val="800000"/>
              </a:buClr>
              <a:buSzPts val="1600"/>
              <a:buFont typeface="Noto Sans Symbols"/>
              <a:buNone/>
            </a:pPr>
            <a:endParaRPr>
              <a:latin typeface="Georgia" panose="02040502050405020303" pitchFamily="18" charset="0"/>
            </a:endParaRPr>
          </a:p>
          <a:p>
            <a:pPr marL="457200" marR="0" lvl="0" indent="-330200" algn="l" rtl="0">
              <a:lnSpc>
                <a:spcPct val="100000"/>
              </a:lnSpc>
              <a:spcBef>
                <a:spcPts val="320"/>
              </a:spcBef>
              <a:spcAft>
                <a:spcPct val="0"/>
              </a:spcAft>
              <a:buClr>
                <a:srgbClr val="800000"/>
              </a:buClr>
              <a:buSzPts val="1600"/>
              <a:buFont typeface="Noto Sans Symbols"/>
              <a:buChar char="▪"/>
            </a:pPr>
            <a:r>
              <a:rPr lang="es" b="0" i="0" u="none" strike="noStrike">
                <a:latin typeface="Georgia" panose="02040502050405020303" pitchFamily="18" charset="0"/>
              </a:rPr>
              <a:t>Le darán otra audiencia del calendario maestro para presentar su solicitud de asilo o para llevar un abogado;</a:t>
            </a:r>
            <a:endParaRPr>
              <a:latin typeface="Georgia" panose="02040502050405020303" pitchFamily="18" charset="0"/>
            </a:endParaRPr>
          </a:p>
          <a:p>
            <a:pPr marL="457200" marR="0" lvl="0" indent="-330200" algn="l" rtl="0">
              <a:lnSpc>
                <a:spcPct val="100000"/>
              </a:lnSpc>
              <a:spcBef>
                <a:spcPts val="320"/>
              </a:spcBef>
              <a:spcAft>
                <a:spcPct val="0"/>
              </a:spcAft>
              <a:buClr>
                <a:srgbClr val="800000"/>
              </a:buClr>
              <a:buSzPts val="1600"/>
              <a:buFont typeface="Noto Sans Symbols"/>
              <a:buChar char="▪"/>
            </a:pPr>
            <a:r>
              <a:rPr lang="es" b="0" i="0" u="none" strike="noStrike">
                <a:latin typeface="Georgia" panose="02040502050405020303" pitchFamily="18" charset="0"/>
              </a:rPr>
              <a:t>Es posible que le den una fecha para presentar su solicitud de asilo y otras pruebas ante el tribunal; </a:t>
            </a:r>
            <a:endParaRPr>
              <a:latin typeface="Georgia" panose="02040502050405020303" pitchFamily="18" charset="0"/>
            </a:endParaRPr>
          </a:p>
          <a:p>
            <a:pPr marL="457200" marR="0" lvl="0" indent="-330200" algn="l" rtl="0">
              <a:lnSpc>
                <a:spcPct val="100000"/>
              </a:lnSpc>
              <a:spcBef>
                <a:spcPts val="320"/>
              </a:spcBef>
              <a:spcAft>
                <a:spcPct val="0"/>
              </a:spcAft>
              <a:buClr>
                <a:srgbClr val="800000"/>
              </a:buClr>
              <a:buSzPts val="1600"/>
              <a:buFont typeface="Noto Sans Symbols"/>
              <a:buChar char="▪"/>
            </a:pPr>
            <a:r>
              <a:rPr lang="es" b="0" i="0" u="none" strike="noStrike">
                <a:latin typeface="Georgia" panose="02040502050405020303" pitchFamily="18" charset="0"/>
              </a:rPr>
              <a:t>Podría dársele la fecha para su audiencia individual o de méritos</a:t>
            </a:r>
            <a:endParaRPr>
              <a:latin typeface="Georgia" panose="02040502050405020303" pitchFamily="18" charset="0"/>
            </a:endParaRPr>
          </a:p>
        </p:txBody>
      </p:sp>
      <p:pic>
        <p:nvPicPr>
          <p:cNvPr id="213" name="Google Shape;213;p31"/>
          <p:cNvPicPr preferRelativeResize="0"/>
          <p:nvPr/>
        </p:nvPicPr>
        <p:blipFill>
          <a:blip r:embed="rId3">
            <a:alphaModFix/>
          </a:blip>
          <a:srcRect b="7334"/>
          <a:stretch>
            <a:fillRect/>
          </a:stretch>
        </p:blipFill>
        <p:spPr>
          <a:xfrm>
            <a:off x="3599059" y="1230392"/>
            <a:ext cx="897439" cy="1125508"/>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Audiencia individual</a:t>
            </a:r>
          </a:p>
        </p:txBody>
      </p:sp>
      <p:pic>
        <p:nvPicPr>
          <p:cNvPr id="219" name="Google Shape;219;p32" descr="https://i0.wp.com/thereader.com/wp-content/uploads/2022/11/immigrationcourt2.jpeg?resize=780%2C439&amp;ssl=1"/>
          <p:cNvPicPr preferRelativeResize="0"/>
          <p:nvPr/>
        </p:nvPicPr>
        <p:blipFill>
          <a:blip r:embed="rId3">
            <a:alphaModFix/>
          </a:blip>
          <a:stretch>
            <a:fillRect/>
          </a:stretch>
        </p:blipFill>
        <p:spPr>
          <a:xfrm>
            <a:off x="1463350" y="1237300"/>
            <a:ext cx="6112051" cy="3439975"/>
          </a:xfrm>
          <a:prstGeom prst="rect">
            <a:avLst/>
          </a:prstGeom>
          <a:noFill/>
          <a:ln>
            <a:noFill/>
          </a:ln>
        </p:spPr>
      </p:pic>
      <p:sp>
        <p:nvSpPr>
          <p:cNvPr id="220" name="Google Shape;220;p32"/>
          <p:cNvSpPr txBox="1"/>
          <p:nvPr/>
        </p:nvSpPr>
        <p:spPr>
          <a:xfrm>
            <a:off x="5376600" y="4568550"/>
            <a:ext cx="4514100" cy="2253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s" sz="800" b="0" i="0" u="none" strike="noStrike">
                <a:solidFill>
                  <a:srgbClr val="000000"/>
                </a:solidFill>
                <a:latin typeface="Arial"/>
                <a:ea typeface="Georgia"/>
                <a:cs typeface="Georgia"/>
                <a:sym typeface="Georgia"/>
              </a:rPr>
              <a:t>*Ilustración de Michael Elizabeth Johnson</a:t>
            </a:r>
            <a:endParaRPr sz="800">
              <a:solidFill>
                <a:schemeClr val="dk1"/>
              </a:solidFill>
              <a:latin typeface="Georgia"/>
              <a:ea typeface="Georgia"/>
              <a:cs typeface="Georgia"/>
              <a:sym typeface="Georgi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algn="ctr" rtl="0"/>
            <a:r>
              <a:rPr lang="es" b="0" i="0" u="none" strike="noStrike" dirty="0">
                <a:solidFill>
                  <a:schemeClr val="bg1"/>
                </a:solidFill>
                <a:latin typeface="Georgia" panose="02040502050405020303" pitchFamily="18" charset="0"/>
              </a:rPr>
              <a:t>Audiencia individual </a:t>
            </a:r>
          </a:p>
        </p:txBody>
      </p:sp>
      <p:pic>
        <p:nvPicPr>
          <p:cNvPr id="226" name="Google Shape;226;p33" descr="Witness Stand Cliparts, Stock Vector and Royalty Free Witness Stand  Illustrations"/>
          <p:cNvPicPr preferRelativeResize="0"/>
          <p:nvPr/>
        </p:nvPicPr>
        <p:blipFill>
          <a:blip r:embed="rId3">
            <a:alphaModFix/>
          </a:blip>
          <a:stretch>
            <a:fillRect/>
          </a:stretch>
        </p:blipFill>
        <p:spPr>
          <a:xfrm>
            <a:off x="566257" y="1452829"/>
            <a:ext cx="3242345" cy="3242345"/>
          </a:xfrm>
          <a:prstGeom prst="rect">
            <a:avLst/>
          </a:prstGeom>
          <a:noFill/>
          <a:ln>
            <a:noFill/>
          </a:ln>
        </p:spPr>
      </p:pic>
      <p:sp>
        <p:nvSpPr>
          <p:cNvPr id="227" name="Google Shape;227;p33"/>
          <p:cNvSpPr txBox="1"/>
          <p:nvPr/>
        </p:nvSpPr>
        <p:spPr>
          <a:xfrm>
            <a:off x="4269996" y="1452829"/>
            <a:ext cx="4416804" cy="289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400" b="0" i="0" u="none" strike="noStrike" cap="none" dirty="0">
                <a:solidFill>
                  <a:srgbClr val="000000"/>
                </a:solidFill>
                <a:latin typeface="Georgia" panose="02040502050405020303" pitchFamily="18" charset="0"/>
                <a:ea typeface="Helvetica Neue"/>
                <a:cs typeface="Helvetica Neue"/>
                <a:sym typeface="Helvetica Neue"/>
              </a:rPr>
              <a:t>¿Qué pasará en mi audiencia?</a:t>
            </a:r>
            <a:endParaRPr dirty="0">
              <a:latin typeface="Georgia" panose="02040502050405020303" pitchFamily="18" charset="0"/>
            </a:endParaRPr>
          </a:p>
          <a:p>
            <a:pPr marL="0" marR="0" lvl="0" indent="0" algn="l" rtl="0">
              <a:lnSpc>
                <a:spcPct val="100000"/>
              </a:lnSpc>
              <a:spcBef>
                <a:spcPct val="0"/>
              </a:spcBef>
              <a:spcAft>
                <a:spcPct val="0"/>
              </a:spcAft>
              <a:buNone/>
            </a:pPr>
            <a:endParaRPr sz="1400" b="0" i="0" u="none" strike="noStrike" cap="none" dirty="0">
              <a:solidFill>
                <a:srgbClr val="000000"/>
              </a:solidFill>
              <a:latin typeface="Georgia" panose="02040502050405020303" pitchFamily="18" charset="0"/>
              <a:sym typeface="Arial"/>
            </a:endParaRPr>
          </a:p>
          <a:p>
            <a:pPr marL="285750" marR="0" lvl="0" indent="-285750" algn="l" rtl="0">
              <a:lnSpc>
                <a:spcPct val="100000"/>
              </a:lnSpc>
              <a:spcBef>
                <a:spcPct val="0"/>
              </a:spcBef>
              <a:spcAft>
                <a:spcPct val="0"/>
              </a:spcAft>
              <a:buClr>
                <a:srgbClr val="000000"/>
              </a:buClr>
              <a:buSzPts val="1400"/>
              <a:buFont typeface="Arial"/>
              <a:buChar char="•"/>
            </a:pPr>
            <a:r>
              <a:rPr lang="es" sz="1400" b="0" i="0" u="none" strike="noStrike" cap="none" dirty="0">
                <a:solidFill>
                  <a:srgbClr val="000000"/>
                </a:solidFill>
                <a:latin typeface="Georgia" panose="02040502050405020303" pitchFamily="18" charset="0"/>
                <a:ea typeface="Helvetica Neue"/>
                <a:cs typeface="Helvetica Neue"/>
                <a:sym typeface="Helvetica Neue"/>
              </a:rPr>
              <a:t>Le pondrán bajo juramento</a:t>
            </a:r>
            <a:endParaRPr dirty="0">
              <a:latin typeface="Georgia" panose="02040502050405020303" pitchFamily="18" charset="0"/>
            </a:endParaRPr>
          </a:p>
          <a:p>
            <a:pPr marL="285750" marR="0" lvl="0" indent="-285750" algn="l" rtl="0">
              <a:lnSpc>
                <a:spcPct val="100000"/>
              </a:lnSpc>
              <a:spcBef>
                <a:spcPct val="0"/>
              </a:spcBef>
              <a:spcAft>
                <a:spcPct val="0"/>
              </a:spcAft>
              <a:buClr>
                <a:srgbClr val="000000"/>
              </a:buClr>
              <a:buSzPts val="1400"/>
              <a:buFont typeface="Arial"/>
              <a:buChar char="•"/>
            </a:pPr>
            <a:r>
              <a:rPr lang="es" sz="1400" b="0" i="0" u="none" strike="noStrike" cap="none" dirty="0">
                <a:solidFill>
                  <a:srgbClr val="000000"/>
                </a:solidFill>
                <a:latin typeface="Georgia" panose="02040502050405020303" pitchFamily="18" charset="0"/>
                <a:ea typeface="Helvetica Neue"/>
                <a:cs typeface="Helvetica Neue"/>
                <a:sym typeface="Helvetica Neue"/>
              </a:rPr>
              <a:t>Presentará su caso al juez, explicando por qué decidió venir a Estados Unidos.</a:t>
            </a:r>
            <a:endParaRPr dirty="0">
              <a:latin typeface="Georgia" panose="02040502050405020303" pitchFamily="18" charset="0"/>
            </a:endParaRPr>
          </a:p>
          <a:p>
            <a:pPr marL="285750" marR="0" lvl="0" indent="-285750" algn="l" rtl="0">
              <a:lnSpc>
                <a:spcPct val="100000"/>
              </a:lnSpc>
              <a:spcBef>
                <a:spcPct val="0"/>
              </a:spcBef>
              <a:spcAft>
                <a:spcPct val="0"/>
              </a:spcAft>
              <a:buClr>
                <a:srgbClr val="000000"/>
              </a:buClr>
              <a:buSzPts val="1400"/>
              <a:buFont typeface="Arial"/>
              <a:buChar char="•"/>
            </a:pPr>
            <a:r>
              <a:rPr lang="es" sz="1400" b="0" i="0" u="none" strike="noStrike" cap="none" dirty="0">
                <a:solidFill>
                  <a:srgbClr val="000000"/>
                </a:solidFill>
                <a:latin typeface="Georgia" panose="02040502050405020303" pitchFamily="18" charset="0"/>
                <a:ea typeface="Helvetica Neue"/>
                <a:cs typeface="Helvetica Neue"/>
                <a:sym typeface="Helvetica Neue"/>
              </a:rPr>
              <a:t>Pruebas que puede presentar para respaldar su caso:</a:t>
            </a:r>
            <a:endParaRPr sz="1400" b="0" i="0" u="none" strike="noStrike" cap="none" dirty="0">
              <a:solidFill>
                <a:srgbClr val="000000"/>
              </a:solidFill>
              <a:latin typeface="Georgia" panose="02040502050405020303" pitchFamily="18" charset="0"/>
              <a:ea typeface="Helvetica Neue"/>
              <a:cs typeface="Helvetica Neue"/>
              <a:sym typeface="Helvetica Neue"/>
            </a:endParaRPr>
          </a:p>
          <a:p>
            <a:pPr marL="0" marR="0" lvl="6" indent="0" algn="l" rtl="0">
              <a:lnSpc>
                <a:spcPct val="100000"/>
              </a:lnSpc>
              <a:spcBef>
                <a:spcPct val="0"/>
              </a:spcBef>
              <a:spcAft>
                <a:spcPct val="0"/>
              </a:spcAft>
              <a:buNone/>
            </a:pPr>
            <a:r>
              <a:rPr lang="es" sz="1400" b="0" i="0" u="none" strike="noStrike" cap="none" dirty="0">
                <a:solidFill>
                  <a:srgbClr val="000000"/>
                </a:solidFill>
                <a:latin typeface="Georgia" panose="02040502050405020303" pitchFamily="18" charset="0"/>
                <a:ea typeface="Helvetica Neue"/>
                <a:cs typeface="Helvetica Neue"/>
                <a:sym typeface="Helvetica Neue"/>
              </a:rPr>
              <a:t>	Documentos (como informes policiales, 	informes médicos, etc.), artículos de 	periódicos, informes sobre las condiciones del país</a:t>
            </a:r>
            <a:endParaRPr dirty="0">
              <a:latin typeface="Georgia" panose="02040502050405020303" pitchFamily="18" charset="0"/>
            </a:endParaRPr>
          </a:p>
          <a:p>
            <a:pPr marL="0" marR="0" lvl="6" indent="0" algn="l" rtl="0">
              <a:lnSpc>
                <a:spcPct val="100000"/>
              </a:lnSpc>
              <a:spcBef>
                <a:spcPct val="0"/>
              </a:spcBef>
              <a:spcAft>
                <a:spcPct val="0"/>
              </a:spcAft>
              <a:buNone/>
            </a:pPr>
            <a:r>
              <a:rPr lang="en-US" sz="1400" b="0" i="0" u="none" strike="noStrike" cap="none" dirty="0">
                <a:solidFill>
                  <a:srgbClr val="000000"/>
                </a:solidFill>
                <a:latin typeface="Georgia" panose="02040502050405020303" pitchFamily="18" charset="0"/>
                <a:ea typeface="Helvetica Neue"/>
                <a:cs typeface="Helvetica Neue"/>
                <a:sym typeface="Helvetica Neue"/>
              </a:rPr>
              <a:t>	</a:t>
            </a:r>
            <a:endParaRPr sz="1400" b="0" i="0" u="none" strike="noStrike" cap="none" dirty="0">
              <a:solidFill>
                <a:srgbClr val="000000"/>
              </a:solidFill>
              <a:latin typeface="Georgia" panose="02040502050405020303" pitchFamily="18" charset="0"/>
              <a:ea typeface="Helvetica Neue"/>
              <a:cs typeface="Helvetica Neue"/>
              <a:sym typeface="Helvetica Neue"/>
            </a:endParaRPr>
          </a:p>
          <a:p>
            <a:pPr marL="0" marR="0" lvl="6" indent="0" algn="l" rtl="0">
              <a:lnSpc>
                <a:spcPct val="100000"/>
              </a:lnSpc>
              <a:spcBef>
                <a:spcPct val="0"/>
              </a:spcBef>
              <a:spcAft>
                <a:spcPct val="0"/>
              </a:spcAft>
              <a:buNone/>
            </a:pPr>
            <a:r>
              <a:rPr lang="es" sz="1400" b="0" i="0" u="none" strike="noStrike" cap="none" dirty="0">
                <a:solidFill>
                  <a:srgbClr val="000000"/>
                </a:solidFill>
                <a:latin typeface="Georgia" panose="02040502050405020303" pitchFamily="18" charset="0"/>
                <a:ea typeface="Helvetica Neue"/>
                <a:cs typeface="Helvetica Neue"/>
                <a:sym typeface="Helvetica Neue"/>
              </a:rPr>
              <a:t>	Testimonio de terceros</a:t>
            </a:r>
            <a:endParaRPr dirty="0">
              <a:latin typeface="Georgia" panose="02040502050405020303" pitchFamily="18" charset="0"/>
            </a:endParaRPr>
          </a:p>
        </p:txBody>
      </p:sp>
      <p:sp>
        <p:nvSpPr>
          <p:cNvPr id="228" name="Google Shape;228;p33"/>
          <p:cNvSpPr/>
          <p:nvPr/>
        </p:nvSpPr>
        <p:spPr>
          <a:xfrm>
            <a:off x="4606067" y="3225889"/>
            <a:ext cx="184500" cy="172500"/>
          </a:xfrm>
          <a:prstGeom prst="star5">
            <a:avLst>
              <a:gd name="adj" fmla="val 19098"/>
              <a:gd name="hf" fmla="val 105146"/>
              <a:gd name="vf" fmla="val 110557"/>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29" name="Google Shape;229;p33"/>
          <p:cNvSpPr/>
          <p:nvPr/>
        </p:nvSpPr>
        <p:spPr>
          <a:xfrm>
            <a:off x="4606041" y="4065300"/>
            <a:ext cx="184500" cy="172500"/>
          </a:xfrm>
          <a:prstGeom prst="star5">
            <a:avLst>
              <a:gd name="adj" fmla="val 19098"/>
              <a:gd name="hf" fmla="val 105146"/>
              <a:gd name="vf" fmla="val 110557"/>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230" name="Google Shape;230;p33" descr="Making An Oath Icon An icon of a person with hand over heart and other arm raised to make an oath. tell the truth stock illustrations"/>
          <p:cNvPicPr preferRelativeResize="0"/>
          <p:nvPr/>
        </p:nvPicPr>
        <p:blipFill>
          <a:blip r:embed="rId4">
            <a:alphaModFix/>
          </a:blip>
          <a:srcRect l="19204" t="7058" r="21055" b="31545"/>
          <a:stretch>
            <a:fillRect/>
          </a:stretch>
        </p:blipFill>
        <p:spPr>
          <a:xfrm>
            <a:off x="7712170" y="3916678"/>
            <a:ext cx="1072274" cy="1066383"/>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¿Y si niegan mi caso?</a:t>
            </a:r>
          </a:p>
        </p:txBody>
      </p:sp>
      <p:sp>
        <p:nvSpPr>
          <p:cNvPr id="236" name="Google Shape;236;p34"/>
          <p:cNvSpPr txBox="1">
            <a:spLocks noGrp="1"/>
          </p:cNvSpPr>
          <p:nvPr>
            <p:ph type="body" idx="1"/>
          </p:nvPr>
        </p:nvSpPr>
        <p:spPr>
          <a:xfrm>
            <a:off x="457200" y="1156948"/>
            <a:ext cx="2478947" cy="46534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00"/>
              </a:spcBef>
              <a:spcAft>
                <a:spcPct val="0"/>
              </a:spcAft>
              <a:buClr>
                <a:schemeClr val="accent2"/>
              </a:buClr>
              <a:buSzPts val="2000"/>
              <a:buFont typeface="Helvetica Neue"/>
              <a:buNone/>
            </a:pPr>
            <a:r>
              <a:rPr lang="es" sz="1800" b="0" i="0" u="none" strike="noStrike" dirty="0">
                <a:latin typeface="Georgia" panose="02040502050405020303" pitchFamily="18" charset="0"/>
              </a:rPr>
              <a:t>Aviso de recurso de apelación</a:t>
            </a:r>
            <a:endParaRPr sz="1800" dirty="0">
              <a:latin typeface="Georgia" panose="02040502050405020303" pitchFamily="18" charset="0"/>
            </a:endParaRPr>
          </a:p>
        </p:txBody>
      </p:sp>
      <p:pic>
        <p:nvPicPr>
          <p:cNvPr id="237" name="Google Shape;237;p34"/>
          <p:cNvPicPr preferRelativeResize="0"/>
          <p:nvPr/>
        </p:nvPicPr>
        <p:blipFill>
          <a:blip r:embed="rId3">
            <a:alphaModFix/>
          </a:blip>
          <a:stretch>
            <a:fillRect/>
          </a:stretch>
        </p:blipFill>
        <p:spPr>
          <a:xfrm>
            <a:off x="564229" y="1921079"/>
            <a:ext cx="2439030" cy="3105881"/>
          </a:xfrm>
          <a:prstGeom prst="rect">
            <a:avLst/>
          </a:prstGeom>
          <a:noFill/>
          <a:ln>
            <a:noFill/>
          </a:ln>
        </p:spPr>
      </p:pic>
      <p:pic>
        <p:nvPicPr>
          <p:cNvPr id="238" name="Google Shape;238;p34" descr="30 Days Membership - DIY Team Center"/>
          <p:cNvPicPr preferRelativeResize="0"/>
          <p:nvPr/>
        </p:nvPicPr>
        <p:blipFill>
          <a:blip r:embed="rId4">
            <a:alphaModFix/>
          </a:blip>
          <a:stretch>
            <a:fillRect/>
          </a:stretch>
        </p:blipFill>
        <p:spPr>
          <a:xfrm>
            <a:off x="3351401" y="2462168"/>
            <a:ext cx="964734" cy="964734"/>
          </a:xfrm>
          <a:prstGeom prst="rect">
            <a:avLst/>
          </a:prstGeom>
          <a:noFill/>
          <a:ln>
            <a:noFill/>
          </a:ln>
        </p:spPr>
      </p:pic>
      <p:sp>
        <p:nvSpPr>
          <p:cNvPr id="239" name="Google Shape;239;p34"/>
          <p:cNvSpPr txBox="1"/>
          <p:nvPr/>
        </p:nvSpPr>
        <p:spPr>
          <a:xfrm>
            <a:off x="4723002" y="1520969"/>
            <a:ext cx="396379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800" b="0" i="0" u="none" strike="noStrike" cap="none">
                <a:solidFill>
                  <a:srgbClr val="000000"/>
                </a:solidFill>
                <a:latin typeface="Georgia" panose="02040502050405020303" pitchFamily="18" charset="0"/>
                <a:ea typeface="Helvetica Neue"/>
                <a:cs typeface="Helvetica Neue"/>
                <a:sym typeface="Helvetica Neue"/>
              </a:rPr>
              <a:t>Board of Immigration Appeals</a:t>
            </a:r>
            <a:endParaRPr sz="1800" b="0" i="0" u="none" strike="noStrike" cap="none">
              <a:solidFill>
                <a:srgbClr val="000000"/>
              </a:solidFill>
              <a:latin typeface="Georgia" panose="02040502050405020303" pitchFamily="18" charset="0"/>
              <a:ea typeface="Helvetica Neue"/>
              <a:cs typeface="Helvetica Neue"/>
              <a:sym typeface="Helvetica Neue"/>
            </a:endParaRPr>
          </a:p>
        </p:txBody>
      </p:sp>
      <p:sp>
        <p:nvSpPr>
          <p:cNvPr id="240" name="Google Shape;240;p34"/>
          <p:cNvSpPr txBox="1"/>
          <p:nvPr/>
        </p:nvSpPr>
        <p:spPr>
          <a:xfrm>
            <a:off x="4723002" y="1929468"/>
            <a:ext cx="4043494"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600" b="0" i="0" u="none" strike="noStrike" cap="none">
                <a:solidFill>
                  <a:srgbClr val="000000"/>
                </a:solidFill>
                <a:latin typeface="Georgia" panose="02040502050405020303" pitchFamily="18" charset="0"/>
                <a:ea typeface="Helvetica Neue"/>
                <a:cs typeface="Helvetica Neue"/>
                <a:sym typeface="Helvetica Neue"/>
              </a:rPr>
              <a:t>Clerk’s Office </a:t>
            </a:r>
            <a:endParaRPr sz="1600" b="0" i="0" u="none" strike="noStrike" cap="none">
              <a:solidFill>
                <a:srgbClr val="000000"/>
              </a:solidFill>
              <a:latin typeface="Georgia" panose="02040502050405020303" pitchFamily="18" charset="0"/>
              <a:ea typeface="Helvetica Neue"/>
              <a:cs typeface="Helvetica Neue"/>
              <a:sym typeface="Helvetica Neue"/>
            </a:endParaRPr>
          </a:p>
          <a:p>
            <a:pPr marL="0" marR="0" lvl="0" indent="0" algn="l" rtl="0">
              <a:lnSpc>
                <a:spcPct val="100000"/>
              </a:lnSpc>
              <a:spcBef>
                <a:spcPct val="0"/>
              </a:spcBef>
              <a:spcAft>
                <a:spcPct val="0"/>
              </a:spcAft>
              <a:buNone/>
            </a:pPr>
            <a:r>
              <a:rPr lang="es" sz="1600" b="0" i="0" u="none" strike="noStrike" cap="none">
                <a:solidFill>
                  <a:srgbClr val="000000"/>
                </a:solidFill>
                <a:latin typeface="Georgia" panose="02040502050405020303" pitchFamily="18" charset="0"/>
                <a:ea typeface="Helvetica Neue"/>
                <a:cs typeface="Helvetica Neue"/>
                <a:sym typeface="Helvetica Neue"/>
              </a:rPr>
              <a:t>5107 Leesburg Pike, Suite 2000 </a:t>
            </a:r>
            <a:endParaRPr sz="1600" b="0" i="0" u="none" strike="noStrike" cap="none">
              <a:solidFill>
                <a:srgbClr val="000000"/>
              </a:solidFill>
              <a:latin typeface="Georgia" panose="02040502050405020303" pitchFamily="18" charset="0"/>
              <a:ea typeface="Helvetica Neue"/>
              <a:cs typeface="Helvetica Neue"/>
              <a:sym typeface="Helvetica Neue"/>
            </a:endParaRPr>
          </a:p>
          <a:p>
            <a:pPr marL="0" marR="0" lvl="0" indent="0" algn="l" rtl="0">
              <a:lnSpc>
                <a:spcPct val="100000"/>
              </a:lnSpc>
              <a:spcBef>
                <a:spcPct val="0"/>
              </a:spcBef>
              <a:spcAft>
                <a:spcPct val="0"/>
              </a:spcAft>
              <a:buNone/>
            </a:pPr>
            <a:r>
              <a:rPr lang="es" sz="1600" b="0" i="0" u="none" strike="noStrike" cap="none">
                <a:solidFill>
                  <a:srgbClr val="000000"/>
                </a:solidFill>
                <a:latin typeface="Georgia" panose="02040502050405020303" pitchFamily="18" charset="0"/>
                <a:ea typeface="Helvetica Neue"/>
                <a:cs typeface="Helvetica Neue"/>
                <a:sym typeface="Helvetica Neue"/>
              </a:rPr>
              <a:t>Falls Church, VA 22041 </a:t>
            </a:r>
            <a:endParaRPr sz="1200">
              <a:latin typeface="Georgia" panose="02040502050405020303" pitchFamily="18" charset="0"/>
            </a:endParaRPr>
          </a:p>
        </p:txBody>
      </p:sp>
      <p:sp>
        <p:nvSpPr>
          <p:cNvPr id="241" name="Google Shape;241;p34"/>
          <p:cNvSpPr txBox="1"/>
          <p:nvPr/>
        </p:nvSpPr>
        <p:spPr>
          <a:xfrm>
            <a:off x="4806892" y="3288484"/>
            <a:ext cx="4337108" cy="1477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800" b="0" i="0" u="none" strike="noStrike" cap="none">
                <a:solidFill>
                  <a:srgbClr val="000000"/>
                </a:solidFill>
                <a:latin typeface="Georgia" panose="02040502050405020303" pitchFamily="18" charset="0"/>
                <a:ea typeface="Helvetica Neue"/>
                <a:cs typeface="Helvetica Neue"/>
                <a:sym typeface="Helvetica Neue"/>
              </a:rPr>
              <a:t>Office of the Principal Legal Advisor, DHS-ICE</a:t>
            </a:r>
            <a:endParaRPr sz="1200">
              <a:latin typeface="Georgia" panose="02040502050405020303" pitchFamily="18" charset="0"/>
            </a:endParaRPr>
          </a:p>
          <a:p>
            <a:pPr marL="0" marR="0" lvl="0" indent="0" algn="l" rtl="0">
              <a:lnSpc>
                <a:spcPct val="100000"/>
              </a:lnSpc>
              <a:spcBef>
                <a:spcPct val="0"/>
              </a:spcBef>
              <a:spcAft>
                <a:spcPct val="0"/>
              </a:spcAft>
              <a:buNone/>
            </a:pPr>
            <a:endParaRPr sz="1200" b="0" i="0" u="none" strike="noStrike" cap="none">
              <a:solidFill>
                <a:srgbClr val="000000"/>
              </a:solidFill>
              <a:latin typeface="Georgia" panose="02040502050405020303" pitchFamily="18" charset="0"/>
              <a:sym typeface="Arial"/>
            </a:endParaRPr>
          </a:p>
          <a:p>
            <a:pPr marL="0" marR="0" lvl="0" indent="0" algn="l" rtl="0">
              <a:lnSpc>
                <a:spcPct val="100000"/>
              </a:lnSpc>
              <a:spcBef>
                <a:spcPct val="0"/>
              </a:spcBef>
              <a:spcAft>
                <a:spcPct val="0"/>
              </a:spcAft>
              <a:buNone/>
            </a:pPr>
            <a:r>
              <a:rPr lang="es" sz="1600" b="0" i="0" u="none" strike="noStrike" cap="none">
                <a:solidFill>
                  <a:srgbClr val="000000"/>
                </a:solidFill>
                <a:latin typeface="Georgia" panose="02040502050405020303" pitchFamily="18" charset="0"/>
                <a:ea typeface="Helvetica Neue"/>
                <a:cs typeface="Helvetica Neue"/>
                <a:sym typeface="Helvetica Neue"/>
              </a:rPr>
              <a:t>915 Second Avenue, Suite 708</a:t>
            </a:r>
            <a:endParaRPr sz="1200">
              <a:latin typeface="Georgia" panose="02040502050405020303" pitchFamily="18" charset="0"/>
            </a:endParaRPr>
          </a:p>
          <a:p>
            <a:pPr marL="0" marR="0" lvl="0" indent="0" algn="l" rtl="0">
              <a:lnSpc>
                <a:spcPct val="100000"/>
              </a:lnSpc>
              <a:spcBef>
                <a:spcPct val="0"/>
              </a:spcBef>
              <a:spcAft>
                <a:spcPct val="0"/>
              </a:spcAft>
              <a:buNone/>
            </a:pPr>
            <a:r>
              <a:rPr lang="es" sz="1600" b="0" i="0" u="none" strike="noStrike" cap="none">
                <a:solidFill>
                  <a:srgbClr val="000000"/>
                </a:solidFill>
                <a:latin typeface="Georgia" panose="02040502050405020303" pitchFamily="18" charset="0"/>
                <a:ea typeface="Helvetica Neue"/>
                <a:cs typeface="Helvetica Neue"/>
                <a:sym typeface="Helvetica Neue"/>
              </a:rPr>
              <a:t>Seattle, WA 98174</a:t>
            </a:r>
            <a:endParaRPr sz="1600" b="0" i="0" u="none" strike="noStrike" cap="none">
              <a:solidFill>
                <a:srgbClr val="000000"/>
              </a:solidFill>
              <a:latin typeface="Georgia" panose="02040502050405020303" pitchFamily="18" charset="0"/>
              <a:ea typeface="Helvetica Neue"/>
              <a:cs typeface="Helvetica Neue"/>
              <a:sym typeface="Helvetica Neue"/>
            </a:endParaRPr>
          </a:p>
        </p:txBody>
      </p:sp>
      <p:sp>
        <p:nvSpPr>
          <p:cNvPr id="242" name="Google Shape;242;p34"/>
          <p:cNvSpPr/>
          <p:nvPr/>
        </p:nvSpPr>
        <p:spPr>
          <a:xfrm>
            <a:off x="4664275" y="3170000"/>
            <a:ext cx="4387500" cy="1754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43" name="Google Shape;243;p34"/>
          <p:cNvSpPr/>
          <p:nvPr/>
        </p:nvSpPr>
        <p:spPr>
          <a:xfrm>
            <a:off x="4664278" y="1389618"/>
            <a:ext cx="4102217" cy="155491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7" descr="orange yellow arch.png"/>
          <p:cNvPicPr preferRelativeResize="0"/>
          <p:nvPr/>
        </p:nvPicPr>
        <p:blipFill>
          <a:blip r:embed="rId3">
            <a:alphaModFix/>
          </a:blip>
          <a:stretch>
            <a:fillRect/>
          </a:stretch>
        </p:blipFill>
        <p:spPr>
          <a:xfrm>
            <a:off x="0" y="0"/>
            <a:ext cx="9144000" cy="1185333"/>
          </a:xfrm>
          <a:prstGeom prst="rect">
            <a:avLst/>
          </a:prstGeom>
          <a:noFill/>
          <a:ln>
            <a:noFill/>
          </a:ln>
        </p:spPr>
      </p:pic>
      <p:sp>
        <p:nvSpPr>
          <p:cNvPr id="249" name="Google Shape;249;p7"/>
          <p:cNvSpPr txBox="1"/>
          <p:nvPr/>
        </p:nvSpPr>
        <p:spPr>
          <a:xfrm>
            <a:off x="10366919" y="6417578"/>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0" name="Google Shape;250;p7" descr="Vectored NWIRP Logo (white).eps"/>
          <p:cNvPicPr preferRelativeResize="0"/>
          <p:nvPr/>
        </p:nvPicPr>
        <p:blipFill>
          <a:blip r:embed="rId4">
            <a:alphaModFix/>
          </a:blip>
          <a:stretch>
            <a:fillRect/>
          </a:stretch>
        </p:blipFill>
        <p:spPr>
          <a:xfrm>
            <a:off x="7673643" y="224959"/>
            <a:ext cx="1186787" cy="442186"/>
          </a:xfrm>
          <a:prstGeom prst="rect">
            <a:avLst/>
          </a:prstGeom>
          <a:noFill/>
          <a:ln>
            <a:noFill/>
          </a:ln>
        </p:spPr>
      </p:pic>
      <p:sp>
        <p:nvSpPr>
          <p:cNvPr id="4" name="TextBox 3">
            <a:extLst>
              <a:ext uri="{FF2B5EF4-FFF2-40B4-BE49-F238E27FC236}">
                <a16:creationId xmlns:a16="http://schemas.microsoft.com/office/drawing/2014/main" id="{45BC5822-5846-F650-68CF-BD09AD2BDF20}"/>
              </a:ext>
            </a:extLst>
          </p:cNvPr>
          <p:cNvSpPr txBox="1"/>
          <p:nvPr/>
        </p:nvSpPr>
        <p:spPr>
          <a:xfrm>
            <a:off x="695440" y="1886638"/>
            <a:ext cx="791148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r>
              <a:rPr lang="es" sz="4000" b="1" i="0" u="none" strike="noStrike" dirty="0">
                <a:solidFill>
                  <a:schemeClr val="bg1"/>
                </a:solidFill>
                <a:latin typeface="Georgia" panose="02040502050405020303" pitchFamily="18" charset="0"/>
              </a:rPr>
              <a:t>Para obtener más ayuda en materia de inmigración,</a:t>
            </a:r>
            <a:br>
              <a:rPr lang="es" sz="4000" b="1" i="0" u="none" strike="noStrike" dirty="0">
                <a:solidFill>
                  <a:schemeClr val="bg1"/>
                </a:solidFill>
                <a:latin typeface="Georgia" panose="02040502050405020303" pitchFamily="18" charset="0"/>
              </a:rPr>
            </a:br>
            <a:r>
              <a:rPr lang="es" sz="4000" b="1" i="0" u="none" strike="noStrike" dirty="0">
                <a:solidFill>
                  <a:schemeClr val="bg1"/>
                </a:solidFill>
                <a:latin typeface="Georgia" panose="02040502050405020303" pitchFamily="18" charset="0"/>
              </a:rPr>
              <a:t>visite nwirp.org</a:t>
            </a:r>
            <a:endParaRPr lang="en-US" sz="4000" b="1" dirty="0">
              <a:solidFill>
                <a:schemeClr val="bg1"/>
              </a:solidFill>
              <a:latin typeface="Georgia" panose="02040502050405020303"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8" descr="1_FfiwKbbTcBX7_YULrUJiuw.jpg"/>
          <p:cNvPicPr preferRelativeResize="0"/>
          <p:nvPr/>
        </p:nvPicPr>
        <p:blipFill>
          <a:blip r:embed="rId3">
            <a:alphaModFix/>
          </a:blip>
          <a:stretch>
            <a:fillRect/>
          </a:stretch>
        </p:blipFill>
        <p:spPr>
          <a:xfrm>
            <a:off x="0" y="870848"/>
            <a:ext cx="9277734" cy="6477017"/>
          </a:xfrm>
          <a:prstGeom prst="rect">
            <a:avLst/>
          </a:prstGeom>
          <a:noFill/>
          <a:ln>
            <a:noFill/>
          </a:ln>
        </p:spPr>
      </p:pic>
      <p:pic>
        <p:nvPicPr>
          <p:cNvPr id="257" name="Google Shape;257;p8" descr="orange yellow arch.png"/>
          <p:cNvPicPr preferRelativeResize="0"/>
          <p:nvPr/>
        </p:nvPicPr>
        <p:blipFill>
          <a:blip r:embed="rId4">
            <a:alphaModFix/>
          </a:blip>
          <a:stretch>
            <a:fillRect/>
          </a:stretch>
        </p:blipFill>
        <p:spPr>
          <a:xfrm>
            <a:off x="0" y="0"/>
            <a:ext cx="9177866" cy="1185333"/>
          </a:xfrm>
          <a:prstGeom prst="rect">
            <a:avLst/>
          </a:prstGeom>
          <a:noFill/>
          <a:ln>
            <a:noFill/>
          </a:ln>
        </p:spPr>
      </p:pic>
      <p:sp>
        <p:nvSpPr>
          <p:cNvPr id="258" name="Google Shape;258;p8"/>
          <p:cNvSpPr txBox="1"/>
          <p:nvPr/>
        </p:nvSpPr>
        <p:spPr>
          <a:xfrm>
            <a:off x="299175" y="84578"/>
            <a:ext cx="74803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ct val="0"/>
              </a:spcBef>
              <a:spcAft>
                <a:spcPct val="0"/>
              </a:spcAft>
              <a:buClr>
                <a:srgbClr val="FFFFFF"/>
              </a:buClr>
              <a:buSzPts val="2400"/>
              <a:buFont typeface="Helvetica Neue"/>
              <a:buNone/>
            </a:pPr>
            <a:endParaRPr sz="2400" b="1" i="0" u="none" strike="noStrike" cap="none">
              <a:solidFill>
                <a:srgbClr val="FFFFFF"/>
              </a:solidFill>
              <a:latin typeface="Helvetica Neue"/>
              <a:ea typeface="Helvetica Neue"/>
              <a:cs typeface="Helvetica Neue"/>
              <a:sym typeface="Helvetica Neue"/>
            </a:endParaRPr>
          </a:p>
        </p:txBody>
      </p:sp>
      <p:pic>
        <p:nvPicPr>
          <p:cNvPr id="259" name="Google Shape;259;p8" descr="Vectored NWIRP Logo (white).eps"/>
          <p:cNvPicPr preferRelativeResize="0"/>
          <p:nvPr/>
        </p:nvPicPr>
        <p:blipFill>
          <a:blip r:embed="rId5">
            <a:alphaModFix/>
          </a:blip>
          <a:stretch>
            <a:fillRect/>
          </a:stretch>
        </p:blipFill>
        <p:spPr>
          <a:xfrm>
            <a:off x="7673643" y="224959"/>
            <a:ext cx="1186787" cy="442186"/>
          </a:xfrm>
          <a:prstGeom prst="rect">
            <a:avLst/>
          </a:prstGeom>
          <a:noFill/>
          <a:ln>
            <a:noFill/>
          </a:ln>
        </p:spPr>
      </p:pic>
      <p:sp>
        <p:nvSpPr>
          <p:cNvPr id="260" name="Google Shape;260;p8"/>
          <p:cNvSpPr txBox="1"/>
          <p:nvPr/>
        </p:nvSpPr>
        <p:spPr>
          <a:xfrm>
            <a:off x="10366919" y="6417578"/>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FFFFFF"/>
              </a:buClr>
              <a:buSzPts val="2400"/>
              <a:buFont typeface="Helvetica Neue"/>
              <a:buNone/>
            </a:pPr>
            <a:r>
              <a:rPr lang="es" b="0" i="0" u="none" strike="noStrike" dirty="0">
                <a:solidFill>
                  <a:schemeClr val="bg1"/>
                </a:solidFill>
                <a:latin typeface="Georgia" panose="02040502050405020303" pitchFamily="18" charset="0"/>
              </a:rPr>
              <a:t>El Tribunal de Inmigración de Seattle</a:t>
            </a:r>
          </a:p>
        </p:txBody>
      </p:sp>
      <p:sp>
        <p:nvSpPr>
          <p:cNvPr id="64" name="Google Shape;64;p3"/>
          <p:cNvSpPr txBox="1">
            <a:spLocks noGrp="1"/>
          </p:cNvSpPr>
          <p:nvPr>
            <p:ph type="body" idx="1"/>
          </p:nvPr>
        </p:nvSpPr>
        <p:spPr>
          <a:xfrm>
            <a:off x="5478011" y="1202246"/>
            <a:ext cx="3523376" cy="371632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00"/>
              </a:spcBef>
              <a:spcAft>
                <a:spcPct val="0"/>
              </a:spcAft>
              <a:buSzPts val="2000"/>
              <a:buNone/>
            </a:pPr>
            <a:endParaRPr b="1" dirty="0">
              <a:latin typeface="Georgia" panose="02040502050405020303" pitchFamily="18" charset="0"/>
            </a:endParaRPr>
          </a:p>
          <a:p>
            <a:pPr marL="457200" lvl="0" indent="-228600" algn="l" rtl="0">
              <a:lnSpc>
                <a:spcPct val="100000"/>
              </a:lnSpc>
              <a:spcBef>
                <a:spcPts val="400"/>
              </a:spcBef>
              <a:spcAft>
                <a:spcPct val="0"/>
              </a:spcAft>
              <a:buSzPts val="2000"/>
              <a:buNone/>
            </a:pPr>
            <a:endParaRPr b="1" dirty="0">
              <a:latin typeface="Georgia" panose="02040502050405020303" pitchFamily="18" charset="0"/>
            </a:endParaRPr>
          </a:p>
          <a:p>
            <a:pPr marL="457200" lvl="0" indent="-228600" algn="l" rtl="0">
              <a:lnSpc>
                <a:spcPct val="100000"/>
              </a:lnSpc>
              <a:spcBef>
                <a:spcPts val="400"/>
              </a:spcBef>
              <a:spcAft>
                <a:spcPct val="0"/>
              </a:spcAft>
              <a:buSzPts val="2000"/>
              <a:buNone/>
            </a:pPr>
            <a:endParaRPr b="1" dirty="0">
              <a:latin typeface="Georgia" panose="02040502050405020303" pitchFamily="18" charset="0"/>
            </a:endParaRPr>
          </a:p>
          <a:p>
            <a:pPr marL="457200" lvl="0" indent="-228600" algn="l" rtl="0">
              <a:lnSpc>
                <a:spcPct val="100000"/>
              </a:lnSpc>
              <a:spcBef>
                <a:spcPts val="400"/>
              </a:spcBef>
              <a:spcAft>
                <a:spcPct val="0"/>
              </a:spcAft>
              <a:buSzPts val="2000"/>
              <a:buNone/>
            </a:pPr>
            <a:r>
              <a:rPr lang="es" b="0" i="0" u="none" strike="noStrike" dirty="0">
                <a:latin typeface="Georgia" panose="02040502050405020303" pitchFamily="18" charset="0"/>
              </a:rPr>
              <a:t>Dirección</a:t>
            </a:r>
            <a:br>
              <a:rPr lang="es" b="0" i="0" u="none" strike="noStrike" dirty="0">
                <a:latin typeface="Georgia" panose="02040502050405020303" pitchFamily="18" charset="0"/>
              </a:rPr>
            </a:br>
            <a:r>
              <a:rPr lang="es" b="0" i="0" u="none" strike="noStrike" dirty="0">
                <a:latin typeface="Georgia" panose="02040502050405020303" pitchFamily="18" charset="0"/>
              </a:rPr>
              <a:t>915 2nd Ave., Suite 613</a:t>
            </a:r>
            <a:br>
              <a:rPr lang="es" b="0" i="0" u="none" strike="noStrike" dirty="0">
                <a:latin typeface="Georgia" panose="02040502050405020303" pitchFamily="18" charset="0"/>
              </a:rPr>
            </a:br>
            <a:r>
              <a:rPr lang="es" b="0" i="0" u="none" strike="noStrike" dirty="0">
                <a:latin typeface="Georgia" panose="02040502050405020303" pitchFamily="18" charset="0"/>
              </a:rPr>
              <a:t>Seattle, WA 98174</a:t>
            </a:r>
            <a:endParaRPr dirty="0">
              <a:latin typeface="Georgia" panose="02040502050405020303" pitchFamily="18" charset="0"/>
            </a:endParaRPr>
          </a:p>
          <a:p>
            <a:pPr marL="457200" lvl="0" indent="-228600" algn="l" rtl="0">
              <a:lnSpc>
                <a:spcPct val="100000"/>
              </a:lnSpc>
              <a:spcBef>
                <a:spcPts val="400"/>
              </a:spcBef>
              <a:spcAft>
                <a:spcPct val="0"/>
              </a:spcAft>
              <a:buSzPts val="2000"/>
              <a:buNone/>
            </a:pPr>
            <a:endParaRPr dirty="0">
              <a:latin typeface="Georgia" panose="02040502050405020303" pitchFamily="18" charset="0"/>
            </a:endParaRPr>
          </a:p>
          <a:p>
            <a:pPr marL="457200" lvl="0" indent="-228600" algn="l" rtl="0">
              <a:lnSpc>
                <a:spcPct val="100000"/>
              </a:lnSpc>
              <a:spcBef>
                <a:spcPts val="400"/>
              </a:spcBef>
              <a:spcAft>
                <a:spcPct val="0"/>
              </a:spcAft>
              <a:buSzPts val="2000"/>
              <a:buNone/>
            </a:pPr>
            <a:endParaRPr dirty="0">
              <a:latin typeface="Georgia" panose="02040502050405020303" pitchFamily="18" charset="0"/>
            </a:endParaRPr>
          </a:p>
          <a:p>
            <a:pPr marL="0" lvl="0" indent="0" algn="l" rtl="0">
              <a:lnSpc>
                <a:spcPct val="100000"/>
              </a:lnSpc>
              <a:spcBef>
                <a:spcPct val="0"/>
              </a:spcBef>
              <a:spcAft>
                <a:spcPct val="0"/>
              </a:spcAft>
              <a:buClr>
                <a:schemeClr val="dk1"/>
              </a:buClr>
              <a:buSzPts val="2000"/>
              <a:buFont typeface="Helvetica Neue"/>
              <a:buNone/>
            </a:pPr>
            <a:endParaRPr dirty="0">
              <a:latin typeface="Georgia" panose="02040502050405020303" pitchFamily="18" charset="0"/>
            </a:endParaRPr>
          </a:p>
        </p:txBody>
      </p:sp>
      <p:pic>
        <p:nvPicPr>
          <p:cNvPr id="65" name="Google Shape;65;p3" descr="Immigration courtd9b97ccc 8333 4e90 8625 dd5d75aabbc9"/>
          <p:cNvPicPr preferRelativeResize="0"/>
          <p:nvPr/>
        </p:nvPicPr>
        <p:blipFill>
          <a:blip r:embed="rId3">
            <a:alphaModFix/>
          </a:blip>
          <a:stretch>
            <a:fillRect/>
          </a:stretch>
        </p:blipFill>
        <p:spPr>
          <a:xfrm>
            <a:off x="331365" y="1631658"/>
            <a:ext cx="5076825" cy="2857500"/>
          </a:xfrm>
          <a:prstGeom prst="rect">
            <a:avLst/>
          </a:prstGeom>
          <a:noFill/>
          <a:ln>
            <a:noFill/>
          </a:ln>
        </p:spPr>
      </p:pic>
      <p:sp>
        <p:nvSpPr>
          <p:cNvPr id="66" name="Google Shape;66;p3"/>
          <p:cNvSpPr/>
          <p:nvPr/>
        </p:nvSpPr>
        <p:spPr>
          <a:xfrm>
            <a:off x="5670958" y="2239861"/>
            <a:ext cx="3330429" cy="14932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algn="ctr" rtl="0"/>
            <a:r>
              <a:rPr lang="es" b="0" i="0" u="none" strike="noStrike" dirty="0">
                <a:solidFill>
                  <a:schemeClr val="bg1"/>
                </a:solidFill>
                <a:latin typeface="Georgia" panose="02040502050405020303" pitchFamily="18" charset="0"/>
              </a:rPr>
              <a:t>El Tribunal de Inmigración de Seattle </a:t>
            </a:r>
            <a:endParaRPr lang="en-US" dirty="0">
              <a:solidFill>
                <a:schemeClr val="bg1"/>
              </a:solidFill>
              <a:latin typeface="Georgia" panose="02040502050405020303" pitchFamily="18" charset="0"/>
            </a:endParaRPr>
          </a:p>
        </p:txBody>
      </p:sp>
      <p:pic>
        <p:nvPicPr>
          <p:cNvPr id="72" name="Google Shape;72;p4" descr="https://images.squarespace-cdn.com/content/v1/5f68facb4f8f6941665d0dcd/1609335444148-DI8IYS2MHAKTLBFMW4QR/sea-immigration%252Bcourt.jpg?format=500w"/>
          <p:cNvPicPr preferRelativeResize="0"/>
          <p:nvPr/>
        </p:nvPicPr>
        <p:blipFill>
          <a:blip r:embed="rId3">
            <a:alphaModFix/>
          </a:blip>
          <a:stretch>
            <a:fillRect/>
          </a:stretch>
        </p:blipFill>
        <p:spPr>
          <a:xfrm>
            <a:off x="457200" y="1472518"/>
            <a:ext cx="4590207" cy="3442655"/>
          </a:xfrm>
          <a:prstGeom prst="rect">
            <a:avLst/>
          </a:prstGeom>
          <a:noFill/>
          <a:ln>
            <a:noFill/>
          </a:ln>
        </p:spPr>
      </p:pic>
      <p:pic>
        <p:nvPicPr>
          <p:cNvPr id="73" name="Google Shape;73;p4" descr="Security Check Entrance System"/>
          <p:cNvPicPr preferRelativeResize="0"/>
          <p:nvPr/>
        </p:nvPicPr>
        <p:blipFill>
          <a:blip r:embed="rId4">
            <a:alphaModFix/>
          </a:blip>
          <a:srcRect l="-1" t="17703" r="263" b="16946"/>
          <a:stretch>
            <a:fillRect/>
          </a:stretch>
        </p:blipFill>
        <p:spPr>
          <a:xfrm>
            <a:off x="5965032" y="2818702"/>
            <a:ext cx="2398793" cy="2096472"/>
          </a:xfrm>
          <a:prstGeom prst="rect">
            <a:avLst/>
          </a:prstGeom>
          <a:noFill/>
          <a:ln>
            <a:noFill/>
          </a:ln>
        </p:spPr>
      </p:pic>
      <p:pic>
        <p:nvPicPr>
          <p:cNvPr id="74" name="Google Shape;74;p4"/>
          <p:cNvPicPr preferRelativeResize="0"/>
          <p:nvPr/>
        </p:nvPicPr>
        <p:blipFill>
          <a:blip r:embed="rId5">
            <a:alphaModFix/>
          </a:blip>
          <a:stretch>
            <a:fillRect/>
          </a:stretch>
        </p:blipFill>
        <p:spPr>
          <a:xfrm>
            <a:off x="5818436" y="1409862"/>
            <a:ext cx="1230764" cy="1210796"/>
          </a:xfrm>
          <a:prstGeom prst="rect">
            <a:avLst/>
          </a:prstGeom>
          <a:noFill/>
          <a:ln>
            <a:noFill/>
          </a:ln>
        </p:spPr>
      </p:pic>
      <p:pic>
        <p:nvPicPr>
          <p:cNvPr id="75" name="Google Shape;75;p4" descr="File:No smoking symbol.svg"/>
          <p:cNvPicPr preferRelativeResize="0"/>
          <p:nvPr/>
        </p:nvPicPr>
        <p:blipFill>
          <a:blip r:embed="rId6">
            <a:alphaModFix/>
          </a:blip>
          <a:stretch>
            <a:fillRect/>
          </a:stretch>
        </p:blipFill>
        <p:spPr>
          <a:xfrm>
            <a:off x="7231231" y="1409862"/>
            <a:ext cx="1132594" cy="1132594"/>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Aviso de Audiencia (Notice of Hearing)</a:t>
            </a:r>
          </a:p>
        </p:txBody>
      </p:sp>
      <p:pic>
        <p:nvPicPr>
          <p:cNvPr id="81" name="Google Shape;81;p18"/>
          <p:cNvPicPr preferRelativeResize="0"/>
          <p:nvPr/>
        </p:nvPicPr>
        <p:blipFill>
          <a:blip r:embed="rId3">
            <a:alphaModFix/>
          </a:blip>
          <a:stretch>
            <a:fillRect/>
          </a:stretch>
        </p:blipFill>
        <p:spPr>
          <a:xfrm>
            <a:off x="2548586" y="1232072"/>
            <a:ext cx="3980576" cy="3746358"/>
          </a:xfrm>
          <a:prstGeom prst="rect">
            <a:avLst/>
          </a:prstGeom>
          <a:noFill/>
          <a:ln>
            <a:noFill/>
          </a:ln>
        </p:spPr>
      </p:pic>
      <p:cxnSp>
        <p:nvCxnSpPr>
          <p:cNvPr id="82" name="Google Shape;82;p18"/>
          <p:cNvCxnSpPr/>
          <p:nvPr/>
        </p:nvCxnSpPr>
        <p:spPr>
          <a:xfrm rot="10800000" flipH="1">
            <a:off x="4985447" y="2138201"/>
            <a:ext cx="1707300" cy="307500"/>
          </a:xfrm>
          <a:prstGeom prst="straightConnector1">
            <a:avLst/>
          </a:prstGeom>
          <a:noFill/>
          <a:ln w="9525" cap="flat" cmpd="sng">
            <a:solidFill>
              <a:schemeClr val="dk1"/>
            </a:solidFill>
            <a:prstDash val="solid"/>
            <a:round/>
            <a:headEnd type="none" w="sm" len="sm"/>
            <a:tailEnd type="triangle" w="med" len="med"/>
          </a:ln>
        </p:spPr>
      </p:cxnSp>
      <p:sp>
        <p:nvSpPr>
          <p:cNvPr id="84" name="Google Shape;84;p18"/>
          <p:cNvSpPr/>
          <p:nvPr/>
        </p:nvSpPr>
        <p:spPr>
          <a:xfrm>
            <a:off x="2942867" y="2764488"/>
            <a:ext cx="1325461" cy="34076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Georgia" panose="02040502050405020303" pitchFamily="18" charset="0"/>
              <a:sym typeface="Arial"/>
            </a:endParaRPr>
          </a:p>
        </p:txBody>
      </p:sp>
      <p:sp>
        <p:nvSpPr>
          <p:cNvPr id="85" name="Google Shape;85;p18"/>
          <p:cNvSpPr txBox="1"/>
          <p:nvPr/>
        </p:nvSpPr>
        <p:spPr>
          <a:xfrm>
            <a:off x="6692747" y="3112136"/>
            <a:ext cx="1953170" cy="523180"/>
          </a:xfrm>
          <a:prstGeom prst="rect">
            <a:avLst/>
          </a:prstGeom>
          <a:noFill/>
          <a:ln>
            <a:noFill/>
          </a:ln>
        </p:spPr>
        <p:txBody>
          <a:bodyPr spcFirstLastPara="1" wrap="square" lIns="91425" tIns="45700" rIns="91425" bIns="45700" anchor="t" anchorCtr="0">
            <a:noAutofit/>
          </a:bodyPr>
          <a:lstStyle/>
          <a:p>
            <a:pPr rtl="0"/>
            <a:r>
              <a:rPr lang="es" b="0" i="0" u="none" strike="noStrike">
                <a:latin typeface="Georgia" panose="02040502050405020303" pitchFamily="18" charset="0"/>
              </a:rPr>
              <a:t>La fecha, la hora y la dirección del tribunal se encuentran aquí</a:t>
            </a:r>
            <a:endParaRPr lang="en-US" sz="1400" b="0" i="0" u="none" strike="noStrike" cap="none">
              <a:solidFill>
                <a:srgbClr val="000000"/>
              </a:solidFill>
              <a:latin typeface="Georgia" panose="02040502050405020303" pitchFamily="18" charset="0"/>
            </a:endParaRPr>
          </a:p>
        </p:txBody>
      </p:sp>
      <p:sp>
        <p:nvSpPr>
          <p:cNvPr id="86" name="Google Shape;86;p18"/>
          <p:cNvSpPr/>
          <p:nvPr/>
        </p:nvSpPr>
        <p:spPr>
          <a:xfrm>
            <a:off x="6692747" y="3077709"/>
            <a:ext cx="1872881" cy="82420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Georgia" panose="02040502050405020303" pitchFamily="18" charset="0"/>
              <a:sym typeface="Arial"/>
            </a:endParaRPr>
          </a:p>
        </p:txBody>
      </p:sp>
      <p:cxnSp>
        <p:nvCxnSpPr>
          <p:cNvPr id="87" name="Google Shape;87;p18"/>
          <p:cNvCxnSpPr/>
          <p:nvPr/>
        </p:nvCxnSpPr>
        <p:spPr>
          <a:xfrm>
            <a:off x="4268447" y="2913179"/>
            <a:ext cx="2424300" cy="444104"/>
          </a:xfrm>
          <a:prstGeom prst="straightConnector1">
            <a:avLst/>
          </a:prstGeom>
          <a:noFill/>
          <a:ln w="9525" cap="flat" cmpd="sng">
            <a:solidFill>
              <a:schemeClr val="dk1"/>
            </a:solidFill>
            <a:prstDash val="solid"/>
            <a:round/>
            <a:headEnd type="none" w="sm" len="sm"/>
            <a:tailEnd type="triangle" w="med" len="med"/>
          </a:ln>
        </p:spPr>
      </p:cxnSp>
      <p:sp>
        <p:nvSpPr>
          <p:cNvPr id="83" name="Google Shape;83;p18"/>
          <p:cNvSpPr txBox="1"/>
          <p:nvPr/>
        </p:nvSpPr>
        <p:spPr>
          <a:xfrm>
            <a:off x="6692747" y="1984312"/>
            <a:ext cx="2885813"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400" b="0" i="0" u="none" strike="noStrike" cap="none" dirty="0">
                <a:solidFill>
                  <a:srgbClr val="000000"/>
                </a:solidFill>
                <a:latin typeface="Georgia" panose="02040502050405020303" pitchFamily="18" charset="0"/>
                <a:sym typeface="Arial"/>
              </a:rPr>
              <a:t>Aviso de audiencia en </a:t>
            </a:r>
            <a:br>
              <a:rPr lang="es" sz="1400" b="0" i="0" u="none" strike="noStrike" cap="none" dirty="0">
                <a:solidFill>
                  <a:srgbClr val="000000"/>
                </a:solidFill>
                <a:latin typeface="Georgia" panose="02040502050405020303" pitchFamily="18" charset="0"/>
                <a:sym typeface="Arial"/>
              </a:rPr>
            </a:br>
            <a:r>
              <a:rPr lang="es" sz="1400" b="0" i="0" u="none" strike="noStrike" cap="none" dirty="0">
                <a:solidFill>
                  <a:srgbClr val="000000"/>
                </a:solidFill>
                <a:latin typeface="Georgia" panose="02040502050405020303" pitchFamily="18" charset="0"/>
                <a:sym typeface="Arial"/>
              </a:rPr>
              <a:t>persona (Notice of In-Person Hearing)</a:t>
            </a:r>
            <a:endParaRPr sz="1400" b="0" i="0" u="none" strike="noStrike" cap="none" dirty="0">
              <a:solidFill>
                <a:srgbClr val="000000"/>
              </a:solidFill>
              <a:latin typeface="Georgia" panose="02040502050405020303" pitchFamily="18" charset="0"/>
              <a:sym typeface="Arial"/>
            </a:endParaRPr>
          </a:p>
        </p:txBody>
      </p:sp>
      <p:sp>
        <p:nvSpPr>
          <p:cNvPr id="88" name="Google Shape;88;p18"/>
          <p:cNvSpPr/>
          <p:nvPr/>
        </p:nvSpPr>
        <p:spPr>
          <a:xfrm>
            <a:off x="6692747" y="1984311"/>
            <a:ext cx="2407640" cy="82420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Georgia" panose="02040502050405020303" pitchFamily="18" charset="0"/>
              <a:sym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457200" y="117406"/>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Aviso de Audiencia (Notice of Hearing)</a:t>
            </a:r>
          </a:p>
        </p:txBody>
      </p:sp>
      <p:pic>
        <p:nvPicPr>
          <p:cNvPr id="94" name="Google Shape;94;p19"/>
          <p:cNvPicPr preferRelativeResize="0"/>
          <p:nvPr/>
        </p:nvPicPr>
        <p:blipFill>
          <a:blip r:embed="rId3">
            <a:alphaModFix/>
          </a:blip>
          <a:stretch>
            <a:fillRect/>
          </a:stretch>
        </p:blipFill>
        <p:spPr>
          <a:xfrm>
            <a:off x="548013" y="1258349"/>
            <a:ext cx="4593524" cy="3632433"/>
          </a:xfrm>
          <a:prstGeom prst="rect">
            <a:avLst/>
          </a:prstGeom>
          <a:noFill/>
          <a:ln>
            <a:noFill/>
          </a:ln>
        </p:spPr>
      </p:pic>
      <p:sp>
        <p:nvSpPr>
          <p:cNvPr id="95" name="Google Shape;95;p19"/>
          <p:cNvSpPr/>
          <p:nvPr/>
        </p:nvSpPr>
        <p:spPr>
          <a:xfrm>
            <a:off x="2004969" y="3229761"/>
            <a:ext cx="1560352" cy="14261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96" name="Google Shape;96;p19"/>
          <p:cNvSpPr/>
          <p:nvPr/>
        </p:nvSpPr>
        <p:spPr>
          <a:xfrm>
            <a:off x="2063692" y="3607266"/>
            <a:ext cx="2147581" cy="27683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97" name="Google Shape;97;p19"/>
          <p:cNvPicPr preferRelativeResize="0"/>
          <p:nvPr/>
        </p:nvPicPr>
        <p:blipFill>
          <a:blip r:embed="rId4">
            <a:alphaModFix/>
          </a:blip>
          <a:stretch>
            <a:fillRect/>
          </a:stretch>
        </p:blipFill>
        <p:spPr>
          <a:xfrm>
            <a:off x="5056849" y="1388378"/>
            <a:ext cx="3911347" cy="3090067"/>
          </a:xfrm>
          <a:prstGeom prst="rect">
            <a:avLst/>
          </a:prstGeom>
          <a:noFill/>
          <a:ln>
            <a:noFill/>
          </a:ln>
        </p:spPr>
      </p:pic>
      <p:sp>
        <p:nvSpPr>
          <p:cNvPr id="98" name="Google Shape;98;p19"/>
          <p:cNvSpPr txBox="1"/>
          <p:nvPr/>
        </p:nvSpPr>
        <p:spPr>
          <a:xfrm>
            <a:off x="1355650" y="974803"/>
            <a:ext cx="6861600" cy="3453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s" sz="1300" b="0" i="0" u="none" strike="noStrike" dirty="0">
                <a:solidFill>
                  <a:srgbClr val="000000"/>
                </a:solidFill>
                <a:latin typeface="Georgia" panose="02040502050405020303" pitchFamily="18" charset="0"/>
                <a:ea typeface="Helvetica Neue"/>
                <a:cs typeface="Helvetica Neue"/>
                <a:sym typeface="Helvetica Neue"/>
              </a:rPr>
              <a:t>http://justice.gov/eoir/find-immigration-court-and-access-internet-based-hearings</a:t>
            </a:r>
            <a:endParaRPr sz="1300" b="1" dirty="0">
              <a:solidFill>
                <a:schemeClr val="dk1"/>
              </a:solidFill>
              <a:latin typeface="Georgia" panose="02040502050405020303" pitchFamily="18" charset="0"/>
              <a:ea typeface="Helvetica Neue"/>
              <a:cs typeface="Helvetica Neue"/>
              <a:sym typeface="Helvetica Neue"/>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Aviso de Comparecencia (Notice to Appear)</a:t>
            </a:r>
          </a:p>
        </p:txBody>
      </p:sp>
      <p:pic>
        <p:nvPicPr>
          <p:cNvPr id="104" name="Google Shape;104;p20"/>
          <p:cNvPicPr preferRelativeResize="0"/>
          <p:nvPr/>
        </p:nvPicPr>
        <p:blipFill>
          <a:blip r:embed="rId3">
            <a:alphaModFix/>
          </a:blip>
          <a:stretch>
            <a:fillRect/>
          </a:stretch>
        </p:blipFill>
        <p:spPr>
          <a:xfrm>
            <a:off x="2298583" y="1207831"/>
            <a:ext cx="3383047" cy="3729015"/>
          </a:xfrm>
          <a:prstGeom prst="rect">
            <a:avLst/>
          </a:prstGeom>
          <a:noFill/>
          <a:ln>
            <a:noFill/>
          </a:ln>
        </p:spPr>
      </p:pic>
      <p:sp>
        <p:nvSpPr>
          <p:cNvPr id="105" name="Google Shape;105;p20"/>
          <p:cNvSpPr/>
          <p:nvPr/>
        </p:nvSpPr>
        <p:spPr>
          <a:xfrm>
            <a:off x="6105253" y="1329649"/>
            <a:ext cx="1493240" cy="1109805"/>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Georgia" panose="02040502050405020303" pitchFamily="18" charset="0"/>
              <a:sym typeface="Arial"/>
            </a:endParaRPr>
          </a:p>
        </p:txBody>
      </p:sp>
      <p:cxnSp>
        <p:nvCxnSpPr>
          <p:cNvPr id="106" name="Google Shape;106;p20"/>
          <p:cNvCxnSpPr/>
          <p:nvPr/>
        </p:nvCxnSpPr>
        <p:spPr>
          <a:xfrm rot="10800000" flipH="1">
            <a:off x="4349692" y="1529813"/>
            <a:ext cx="1686187" cy="72615"/>
          </a:xfrm>
          <a:prstGeom prst="straightConnector1">
            <a:avLst/>
          </a:prstGeom>
          <a:noFill/>
          <a:ln w="9525" cap="flat" cmpd="sng">
            <a:solidFill>
              <a:schemeClr val="dk1"/>
            </a:solidFill>
            <a:prstDash val="solid"/>
            <a:round/>
            <a:headEnd type="none" w="sm" len="sm"/>
            <a:tailEnd type="triangle" w="med" len="med"/>
          </a:ln>
        </p:spPr>
      </p:cxnSp>
      <p:sp>
        <p:nvSpPr>
          <p:cNvPr id="107" name="Google Shape;107;p20"/>
          <p:cNvSpPr/>
          <p:nvPr/>
        </p:nvSpPr>
        <p:spPr>
          <a:xfrm>
            <a:off x="2457974" y="3690372"/>
            <a:ext cx="2466363" cy="86271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Georgia" panose="02040502050405020303" pitchFamily="18" charset="0"/>
              <a:sym typeface="Arial"/>
            </a:endParaRPr>
          </a:p>
        </p:txBody>
      </p:sp>
      <p:sp>
        <p:nvSpPr>
          <p:cNvPr id="108" name="Google Shape;108;p20"/>
          <p:cNvSpPr txBox="1"/>
          <p:nvPr/>
        </p:nvSpPr>
        <p:spPr>
          <a:xfrm>
            <a:off x="5821960" y="3110480"/>
            <a:ext cx="3145872" cy="18158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rtl="0"/>
            <a:r>
              <a:rPr lang="es" sz="1400" b="0" i="0" u="none" strike="noStrike" cap="none">
                <a:solidFill>
                  <a:srgbClr val="000000"/>
                </a:solidFill>
                <a:latin typeface="Georgia" panose="02040502050405020303" pitchFamily="18" charset="0"/>
                <a:sym typeface="Arial"/>
              </a:rPr>
              <a:t>Se le ordena comparecer ante un juez de inmigración del Departamento de Justicia de los Estados Unidos en: </a:t>
            </a:r>
            <a:endParaRPr>
              <a:latin typeface="Georgia" panose="02040502050405020303" pitchFamily="18" charset="0"/>
            </a:endParaRPr>
          </a:p>
          <a:p>
            <a:pPr marL="0" marR="0" lvl="0" indent="0" algn="l" rtl="0">
              <a:lnSpc>
                <a:spcPct val="100000"/>
              </a:lnSpc>
              <a:spcBef>
                <a:spcPct val="0"/>
              </a:spcBef>
              <a:spcAft>
                <a:spcPct val="0"/>
              </a:spcAft>
              <a:buNone/>
            </a:pPr>
            <a:endParaRPr sz="1400" b="0" i="0" u="none" strike="noStrike" cap="none">
              <a:solidFill>
                <a:srgbClr val="000000"/>
              </a:solidFill>
              <a:latin typeface="Georgia" panose="02040502050405020303" pitchFamily="18" charset="0"/>
              <a:sym typeface="Arial"/>
            </a:endParaRPr>
          </a:p>
          <a:p>
            <a:pPr marL="0" marR="0" lvl="0" indent="0" algn="l" rtl="0">
              <a:lnSpc>
                <a:spcPct val="100000"/>
              </a:lnSpc>
              <a:spcBef>
                <a:spcPct val="0"/>
              </a:spcBef>
              <a:spcAft>
                <a:spcPct val="0"/>
              </a:spcAft>
              <a:buNone/>
            </a:pPr>
            <a:r>
              <a:rPr lang="es" sz="1400" b="0" i="0" u="none" strike="noStrike" cap="none">
                <a:solidFill>
                  <a:srgbClr val="000000"/>
                </a:solidFill>
                <a:latin typeface="Georgia" panose="02040502050405020303" pitchFamily="18" charset="0"/>
                <a:sym typeface="Arial"/>
              </a:rPr>
              <a:t>915 2</a:t>
            </a:r>
            <a:r>
              <a:rPr lang="es" sz="1400" b="0" i="0" u="none" strike="noStrike" cap="none" baseline="30000">
                <a:solidFill>
                  <a:srgbClr val="000000"/>
                </a:solidFill>
                <a:latin typeface="Georgia" panose="02040502050405020303" pitchFamily="18" charset="0"/>
                <a:sym typeface="Arial"/>
              </a:rPr>
              <a:t>nd</a:t>
            </a:r>
            <a:r>
              <a:rPr lang="es" sz="1400" b="0" i="0" u="none" strike="noStrike" cap="none">
                <a:solidFill>
                  <a:srgbClr val="000000"/>
                </a:solidFill>
                <a:latin typeface="Georgia" panose="02040502050405020303" pitchFamily="18" charset="0"/>
                <a:sym typeface="Arial"/>
              </a:rPr>
              <a:t> Avenue, Suite 613</a:t>
            </a:r>
            <a:endParaRPr>
              <a:latin typeface="Georgia" panose="02040502050405020303" pitchFamily="18" charset="0"/>
            </a:endParaRPr>
          </a:p>
          <a:p>
            <a:pPr marL="0" marR="0" lvl="0" indent="0" algn="l" rtl="0">
              <a:lnSpc>
                <a:spcPct val="100000"/>
              </a:lnSpc>
              <a:spcBef>
                <a:spcPct val="0"/>
              </a:spcBef>
              <a:spcAft>
                <a:spcPct val="0"/>
              </a:spcAft>
              <a:buNone/>
            </a:pPr>
            <a:r>
              <a:rPr lang="es" sz="1400" b="0" i="0" u="none" strike="noStrike" cap="none">
                <a:solidFill>
                  <a:srgbClr val="000000"/>
                </a:solidFill>
                <a:latin typeface="Georgia" panose="02040502050405020303" pitchFamily="18" charset="0"/>
                <a:sym typeface="Arial"/>
              </a:rPr>
              <a:t>Seattle, WA 98174</a:t>
            </a:r>
            <a:endParaRPr>
              <a:latin typeface="Georgia" panose="02040502050405020303" pitchFamily="18" charset="0"/>
            </a:endParaRPr>
          </a:p>
          <a:p>
            <a:pPr marL="0" marR="0" lvl="0" indent="0" algn="l" rtl="0">
              <a:lnSpc>
                <a:spcPct val="100000"/>
              </a:lnSpc>
              <a:spcBef>
                <a:spcPct val="0"/>
              </a:spcBef>
              <a:spcAft>
                <a:spcPct val="0"/>
              </a:spcAft>
              <a:buNone/>
            </a:pPr>
            <a:endParaRPr sz="1400" b="0" i="0" u="none" strike="noStrike" cap="none">
              <a:solidFill>
                <a:srgbClr val="000000"/>
              </a:solidFill>
              <a:latin typeface="Georgia" panose="02040502050405020303" pitchFamily="18" charset="0"/>
              <a:sym typeface="Arial"/>
            </a:endParaRPr>
          </a:p>
          <a:p>
            <a:pPr marL="0" marR="0" lvl="0" indent="0" algn="l" rtl="0">
              <a:lnSpc>
                <a:spcPct val="100000"/>
              </a:lnSpc>
              <a:spcBef>
                <a:spcPct val="0"/>
              </a:spcBef>
              <a:spcAft>
                <a:spcPct val="0"/>
              </a:spcAft>
              <a:buNone/>
            </a:pPr>
            <a:endParaRPr lang="en-US" sz="1400" b="0" i="0" u="none" strike="noStrike" cap="none">
              <a:solidFill>
                <a:srgbClr val="000000"/>
              </a:solidFill>
              <a:latin typeface="Georgia" panose="02040502050405020303" pitchFamily="18" charset="0"/>
            </a:endParaRPr>
          </a:p>
        </p:txBody>
      </p:sp>
      <p:cxnSp>
        <p:nvCxnSpPr>
          <p:cNvPr id="109" name="Google Shape;109;p20"/>
          <p:cNvCxnSpPr/>
          <p:nvPr/>
        </p:nvCxnSpPr>
        <p:spPr>
          <a:xfrm rot="10800000" flipH="1">
            <a:off x="4924337" y="3766658"/>
            <a:ext cx="916684" cy="249624"/>
          </a:xfrm>
          <a:prstGeom prst="straightConnector1">
            <a:avLst/>
          </a:prstGeom>
          <a:noFill/>
          <a:ln w="9525" cap="flat" cmpd="sng">
            <a:solidFill>
              <a:schemeClr val="dk1"/>
            </a:solidFill>
            <a:prstDash val="solid"/>
            <a:round/>
            <a:headEnd type="none" w="sm" len="sm"/>
            <a:tailEnd type="triangle" w="med" len="med"/>
          </a:ln>
        </p:spPr>
      </p:cxnSp>
      <p:sp>
        <p:nvSpPr>
          <p:cNvPr id="110" name="Google Shape;110;p20"/>
          <p:cNvSpPr/>
          <p:nvPr/>
        </p:nvSpPr>
        <p:spPr>
          <a:xfrm>
            <a:off x="6080129" y="1372903"/>
            <a:ext cx="1518364" cy="11098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400" b="0" i="0" u="none" strike="noStrike" cap="none">
                <a:solidFill>
                  <a:srgbClr val="000000"/>
                </a:solidFill>
                <a:latin typeface="Georgia" panose="02040502050405020303" pitchFamily="18" charset="0"/>
                <a:sym typeface="Arial"/>
              </a:rPr>
              <a:t>Aviso de Comparecencia (Notice to Appear)</a:t>
            </a:r>
            <a:endParaRPr sz="1400" b="0" i="0" u="none" strike="noStrike" cap="none">
              <a:solidFill>
                <a:srgbClr val="000000"/>
              </a:solidFill>
              <a:latin typeface="Georgia" panose="02040502050405020303" pitchFamily="18" charset="0"/>
              <a:sym typeface="Arial"/>
            </a:endParaRPr>
          </a:p>
        </p:txBody>
      </p:sp>
      <p:sp>
        <p:nvSpPr>
          <p:cNvPr id="111" name="Google Shape;111;p20"/>
          <p:cNvSpPr/>
          <p:nvPr/>
        </p:nvSpPr>
        <p:spPr>
          <a:xfrm rot="10800000" flipH="1">
            <a:off x="2013358" y="2496145"/>
            <a:ext cx="520117" cy="45719"/>
          </a:xfrm>
          <a:prstGeom prst="rightArrow">
            <a:avLst>
              <a:gd name="adj1" fmla="val 50000"/>
              <a:gd name="adj2" fmla="val 50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Georgia" panose="02040502050405020303" pitchFamily="18" charset="0"/>
              <a:sym typeface="Arial"/>
            </a:endParaRPr>
          </a:p>
        </p:txBody>
      </p:sp>
      <p:sp>
        <p:nvSpPr>
          <p:cNvPr id="112" name="Google Shape;112;p20"/>
          <p:cNvSpPr txBox="1"/>
          <p:nvPr/>
        </p:nvSpPr>
        <p:spPr>
          <a:xfrm>
            <a:off x="230697" y="2387975"/>
            <a:ext cx="192755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400" b="0" i="0" u="none" strike="noStrike" cap="none" dirty="0">
                <a:solidFill>
                  <a:srgbClr val="000000"/>
                </a:solidFill>
                <a:latin typeface="Georgia" panose="02040502050405020303" pitchFamily="18" charset="0"/>
                <a:sym typeface="Arial"/>
              </a:rPr>
              <a:t>"Hechos"/"Alegatos”</a:t>
            </a:r>
            <a:endParaRPr sz="1400" b="0" i="0" u="none" strike="noStrike" cap="none" dirty="0">
              <a:solidFill>
                <a:srgbClr val="000000"/>
              </a:solidFill>
              <a:latin typeface="Georgia" panose="02040502050405020303" pitchFamily="18" charset="0"/>
              <a:sym typeface="Arial"/>
            </a:endParaRPr>
          </a:p>
        </p:txBody>
      </p:sp>
      <p:sp>
        <p:nvSpPr>
          <p:cNvPr id="113" name="Google Shape;113;p20"/>
          <p:cNvSpPr/>
          <p:nvPr/>
        </p:nvSpPr>
        <p:spPr>
          <a:xfrm>
            <a:off x="285226" y="2387975"/>
            <a:ext cx="1757494" cy="30777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Georgia" panose="02040502050405020303" pitchFamily="18" charset="0"/>
              <a:sym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ct val="0"/>
              </a:spcBef>
              <a:spcAft>
                <a:spcPct val="0"/>
              </a:spcAft>
              <a:buClr>
                <a:srgbClr val="FFFFFF"/>
              </a:buClr>
              <a:buSzPts val="3800"/>
              <a:buFont typeface="Helvetica Neue"/>
              <a:buNone/>
            </a:pPr>
            <a:r>
              <a:rPr lang="es" b="0" i="0" u="none" strike="noStrike" dirty="0">
                <a:solidFill>
                  <a:schemeClr val="bg1"/>
                </a:solidFill>
                <a:latin typeface="Georgia" panose="02040502050405020303" pitchFamily="18" charset="0"/>
              </a:rPr>
              <a:t>Cómo revisar el estatus de su caso con el Tribunal de Inmigración</a:t>
            </a:r>
          </a:p>
        </p:txBody>
      </p:sp>
      <p:pic>
        <p:nvPicPr>
          <p:cNvPr id="119" name="Google Shape;119;p5" descr="https://www.cornerstonepractice.nhs.uk/wp-content/uploads/sites/726/2022/08/ApmntsColor-FbYbnnwQ.png"/>
          <p:cNvPicPr preferRelativeResize="0"/>
          <p:nvPr/>
        </p:nvPicPr>
        <p:blipFill>
          <a:blip r:embed="rId3">
            <a:alphaModFix/>
          </a:blip>
          <a:stretch>
            <a:fillRect/>
          </a:stretch>
        </p:blipFill>
        <p:spPr>
          <a:xfrm>
            <a:off x="685800" y="3282641"/>
            <a:ext cx="1708809" cy="1708809"/>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SzPts val="2400"/>
              <a:buNone/>
            </a:pPr>
            <a:r>
              <a:rPr lang="es" b="0" i="0" u="none" strike="noStrike" dirty="0">
                <a:solidFill>
                  <a:schemeClr val="bg1"/>
                </a:solidFill>
                <a:latin typeface="Georgia" panose="02040502050405020303" pitchFamily="18" charset="0"/>
              </a:rPr>
              <a:t>Página web de Información Automatizada de Casos</a:t>
            </a:r>
          </a:p>
        </p:txBody>
      </p:sp>
      <p:pic>
        <p:nvPicPr>
          <p:cNvPr id="125" name="Google Shape;125;p21"/>
          <p:cNvPicPr preferRelativeResize="0"/>
          <p:nvPr/>
        </p:nvPicPr>
        <p:blipFill>
          <a:blip r:embed="rId3">
            <a:alphaModFix/>
          </a:blip>
          <a:stretch>
            <a:fillRect/>
          </a:stretch>
        </p:blipFill>
        <p:spPr>
          <a:xfrm>
            <a:off x="343950" y="1264038"/>
            <a:ext cx="8661480" cy="3719023"/>
          </a:xfrm>
          <a:prstGeom prst="rect">
            <a:avLst/>
          </a:prstGeom>
          <a:noFill/>
          <a:ln>
            <a:noFill/>
          </a:ln>
        </p:spPr>
      </p:pic>
      <p:sp>
        <p:nvSpPr>
          <p:cNvPr id="126" name="Google Shape;126;p21"/>
          <p:cNvSpPr txBox="1"/>
          <p:nvPr/>
        </p:nvSpPr>
        <p:spPr>
          <a:xfrm>
            <a:off x="4674690" y="956261"/>
            <a:ext cx="297809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r>
              <a:rPr lang="es" sz="1400" b="0" i="0" u="none" strike="noStrike" cap="none">
                <a:solidFill>
                  <a:srgbClr val="000000"/>
                </a:solidFill>
                <a:latin typeface="Georgia" panose="02040502050405020303" pitchFamily="18" charset="0"/>
                <a:sym typeface="Arial"/>
                <a:hlinkClick r:id="rId4">
                  <a:extLst>
                    <a:ext uri="{A12FA001-AC4F-418D-AE19-62706E023703}">
                      <ahyp:hlinkClr xmlns:ahyp="http://schemas.microsoft.com/office/drawing/2018/hyperlinkcolor" val="tx"/>
                    </a:ext>
                  </a:extLst>
                </a:hlinkClick>
              </a:rPr>
              <a:t>https://acis.eoir.justice/gov/en</a:t>
            </a:r>
            <a:endParaRPr sz="1400" b="0" i="0" u="none" strike="noStrike" cap="none">
              <a:solidFill>
                <a:schemeClr val="dk1"/>
              </a:solidFill>
              <a:latin typeface="Georgia" panose="02040502050405020303" pitchFamily="18" charset="0"/>
              <a:sym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Yellow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er Content Option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ull Bleed Option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Yellow Them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9f46ae-5b42-45c2-992f-3f9dfdda908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97c2a25c-25db-4634-b347-87ab0af10b2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58844C7AEEBB4297AE1B8DBA445D5E" ma:contentTypeVersion="20" ma:contentTypeDescription="Create a new document." ma:contentTypeScope="" ma:versionID="a879eeae9f4edcbd10e2b5146dc4aa39">
  <xsd:schema xmlns:xsd="http://www.w3.org/2001/XMLSchema" xmlns:xs="http://www.w3.org/2001/XMLSchema" xmlns:p="http://schemas.microsoft.com/office/2006/metadata/properties" xmlns:ns1="http://schemas.microsoft.com/sharepoint/v3" xmlns:ns2="1237a3d6-1dc7-400e-a703-395e3d2a977b" xmlns:ns3="149f46ae-5b42-45c2-992f-3f9dfdda9084" xmlns:ns4="97c2a25c-25db-4634-b347-87ab0af10b27" targetNamespace="http://schemas.microsoft.com/office/2006/metadata/properties" ma:root="true" ma:fieldsID="7b1964fb80596aaf611ef0c8421a0a55" ns1:_="" ns2:_="" ns3:_="" ns4:_="">
    <xsd:import namespace="http://schemas.microsoft.com/sharepoint/v3"/>
    <xsd:import namespace="1237a3d6-1dc7-400e-a703-395e3d2a977b"/>
    <xsd:import namespace="149f46ae-5b42-45c2-992f-3f9dfdda9084"/>
    <xsd:import namespace="97c2a25c-25db-4634-b347-87ab0af10b2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7a3d6-1dc7-400e-a703-395e3d2a97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9f46ae-5b42-45c2-992f-3f9dfdda90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ec48df8-e8cc-4a73-a73e-519b29584a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c2a25c-25db-4634-b347-87ab0af10b2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9de8a23-6624-4ca6-ae58-208216963ef2}" ma:internalName="TaxCatchAll" ma:showField="CatchAllData" ma:web="1237a3d6-1dc7-400e-a703-395e3d2a9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1082B0-B637-4AB6-9E50-54FB273DB239}">
  <ds:schemaRefs>
    <ds:schemaRef ds:uri="http://schemas.microsoft.com/sharepoint/v3/contenttype/forms"/>
  </ds:schemaRefs>
</ds:datastoreItem>
</file>

<file path=customXml/itemProps2.xml><?xml version="1.0" encoding="utf-8"?>
<ds:datastoreItem xmlns:ds="http://schemas.openxmlformats.org/officeDocument/2006/customXml" ds:itemID="{953C8B42-734A-4730-8FB7-AA47C9EE187F}">
  <ds:schemaRefs>
    <ds:schemaRef ds:uri="http://schemas.microsoft.com/office/2006/metadata/properties"/>
    <ds:schemaRef ds:uri="http://schemas.microsoft.com/office/infopath/2007/PartnerControls"/>
    <ds:schemaRef ds:uri="149f46ae-5b42-45c2-992f-3f9dfdda9084"/>
    <ds:schemaRef ds:uri="http://schemas.microsoft.com/sharepoint/v3"/>
    <ds:schemaRef ds:uri="97c2a25c-25db-4634-b347-87ab0af10b27"/>
  </ds:schemaRefs>
</ds:datastoreItem>
</file>

<file path=customXml/itemProps3.xml><?xml version="1.0" encoding="utf-8"?>
<ds:datastoreItem xmlns:ds="http://schemas.openxmlformats.org/officeDocument/2006/customXml" ds:itemID="{724B5AC3-8499-440E-A4EC-78D395104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37a3d6-1dc7-400e-a703-395e3d2a977b"/>
    <ds:schemaRef ds:uri="149f46ae-5b42-45c2-992f-3f9dfdda9084"/>
    <ds:schemaRef ds:uri="97c2a25c-25db-4634-b347-87ab0af10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653</Words>
  <Application>Microsoft Office PowerPoint</Application>
  <PresentationFormat>On-screen Show (16:9)</PresentationFormat>
  <Paragraphs>82</Paragraphs>
  <Slides>25</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Georgia</vt:lpstr>
      <vt:lpstr>Arial</vt:lpstr>
      <vt:lpstr>Times New Roman</vt:lpstr>
      <vt:lpstr>Helvetica Neue</vt:lpstr>
      <vt:lpstr>Calibri</vt:lpstr>
      <vt:lpstr>Noto Sans Symbols</vt:lpstr>
      <vt:lpstr>Yellow Theme</vt:lpstr>
      <vt:lpstr>Header Content Options</vt:lpstr>
      <vt:lpstr>Full Bleed Options</vt:lpstr>
      <vt:lpstr>El tribunal de inmigración   Información para inmigrantes y solicitantes de asilo recién llegados</vt:lpstr>
      <vt:lpstr>¡Bienvenidos a Washington! </vt:lpstr>
      <vt:lpstr>El Tribunal de Inmigración de Seattle</vt:lpstr>
      <vt:lpstr>El Tribunal de Inmigración de Seattle </vt:lpstr>
      <vt:lpstr>Aviso de Audiencia (Notice of Hearing)</vt:lpstr>
      <vt:lpstr>Aviso de Audiencia (Notice of Hearing)</vt:lpstr>
      <vt:lpstr>Aviso de Comparecencia (Notice to Appear)</vt:lpstr>
      <vt:lpstr>Cómo revisar el estatus de su caso con el Tribunal de Inmigración</vt:lpstr>
      <vt:lpstr>Página web de Información Automatizada de Casos</vt:lpstr>
      <vt:lpstr>Página web de Información Automatizada de Casos</vt:lpstr>
      <vt:lpstr>Línea Directa de Información de Casos</vt:lpstr>
      <vt:lpstr>Cómo cambiar su dirección en el tribunal de inmigración</vt:lpstr>
      <vt:lpstr>Los chequeos con ICE NO son audiencias en el  Tribunal de Inmigración</vt:lpstr>
      <vt:lpstr>Cómo cambiar su dirección en el  tribunal de inmigración</vt:lpstr>
      <vt:lpstr>PowerPoint Presentation</vt:lpstr>
      <vt:lpstr>¡Recuerde!</vt:lpstr>
      <vt:lpstr>Tipos de audiencias en el Tribunal de Inmigración </vt:lpstr>
      <vt:lpstr>Su primera audiencia del Calendario Maestro</vt:lpstr>
      <vt:lpstr>Otras audiencias del calendario maestro</vt:lpstr>
      <vt:lpstr>Otras audiencias del calendario maestro</vt:lpstr>
      <vt:lpstr>Audiencia individual</vt:lpstr>
      <vt:lpstr>Audiencia individual </vt:lpstr>
      <vt:lpstr>¿Y si niegan mi caso?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COURT - Migran</dc:title>
  <dc:creator>Katherine O'Hara</dc:creator>
  <cp:lastModifiedBy>Rodriguez, Venecia</cp:lastModifiedBy>
  <cp:revision>57</cp:revision>
  <dcterms:created xsi:type="dcterms:W3CDTF">2019-06-26T18:04:09Z</dcterms:created>
  <dcterms:modified xsi:type="dcterms:W3CDTF">2024-04-30T22:58:41Z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0x0101000258844C7AEEBB4297AE1B8DBA445D5E</vt:lpwstr>
  </property>
  <property fmtid="{D5CDD505-2E9C-101B-9397-08002B2CF9AE}" pid="3" name="MediaServiceImageTags">
    <vt:lpwstr/>
  </property>
</Properties>
</file>