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0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Helvetica Neue" panose="020B060402020202020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p2+26NWovRArmM7J8rKriNLhT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39F0AD-FC39-469B-82A0-A0E6B190204F}" v="2" dt="2024-05-03T21:41:43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 snapToGrid="0">
      <p:cViewPr varScale="1">
        <p:scale>
          <a:sx n="150" d="100"/>
          <a:sy n="150" d="100"/>
        </p:scale>
        <p:origin x="4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a7ab40d4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a7ab40d4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a7ab40d4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a7ab40d4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a7ab40d4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a7ab40d4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a7ab40d4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a7ab40d4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a7ab40d4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6a7ab40d4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a8ff1f03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a8ff1f03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a8ff1f03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a8ff1f03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c4de322b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28c4de322b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673f5372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2673f5372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c4de322b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28c4de322b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c4de322b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28c4de322b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6e8f798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g266e8f798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673f53725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673f53725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73f53725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673f53725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945a9d9e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945a9d9e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945a9d9e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945a9d9e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945a9d9e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945a9d9e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a7ab40d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a7ab40d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a7ab40d4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a7ab40d4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Helvetica Neue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of Text Slide">
  <p:cSld name="Block of Text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Helvetica Neue"/>
              <a:buNone/>
              <a:defRPr b="0"/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2000"/>
              <a:buFont typeface="Helvetica Neue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2000"/>
              <a:buFont typeface="Helvetica Neue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2000"/>
              <a:buFont typeface="Helvetica Neue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2000"/>
              <a:buFont typeface="Helvetica Neue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">
  <p:cSld name="Bullet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Helvetica Neue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457200" y="1455739"/>
            <a:ext cx="82296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ts val="2000"/>
              <a:buFont typeface="Helvetica Neue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2"/>
          </p:nvPr>
        </p:nvSpPr>
        <p:spPr>
          <a:xfrm>
            <a:off x="457200" y="2015069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320"/>
              </a:spcBef>
              <a:spcAft>
                <a:spcPct val="0"/>
              </a:spcAft>
              <a:buClr>
                <a:srgbClr val="800000"/>
              </a:buClr>
              <a:buSzPts val="1600"/>
              <a:buFont typeface="Noto Sans Symbols"/>
              <a:buChar char="▪"/>
              <a:defRPr sz="1600" b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 descr="orange blue arc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91037" cy="446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9" descr="Vectored NWIRP Logo 2 (black &amp; orange).ep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7075" y="4110267"/>
            <a:ext cx="1970999" cy="7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9"/>
          <p:cNvSpPr/>
          <p:nvPr/>
        </p:nvSpPr>
        <p:spPr>
          <a:xfrm>
            <a:off x="0" y="3146663"/>
            <a:ext cx="9191037" cy="816406"/>
          </a:xfrm>
          <a:custGeom>
            <a:avLst/>
            <a:gdLst/>
            <a:ahLst/>
            <a:cxnLst/>
            <a:rect l="l" t="t" r="r" b="b"/>
            <a:pathLst>
              <a:path w="2448" h="238" extrusionOk="0">
                <a:moveTo>
                  <a:pt x="2448" y="71"/>
                </a:moveTo>
                <a:cubicBezTo>
                  <a:pt x="1835" y="12"/>
                  <a:pt x="939" y="0"/>
                  <a:pt x="0" y="238"/>
                </a:cubicBezTo>
              </a:path>
            </a:pathLst>
          </a:custGeom>
          <a:noFill/>
          <a:ln w="9525" cap="flat" cmpd="sng">
            <a:solidFill>
              <a:srgbClr val="EFB3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 panose="020F0502020204030204"/>
              <a:cs typeface="Calibri"/>
              <a:sym typeface="Calibri"/>
            </a:endParaRPr>
          </a:p>
        </p:txBody>
      </p:sp>
      <p:sp>
        <p:nvSpPr>
          <p:cNvPr id="9" name="Google Shape;9;p9"/>
          <p:cNvSpPr/>
          <p:nvPr/>
        </p:nvSpPr>
        <p:spPr>
          <a:xfrm>
            <a:off x="0" y="3329483"/>
            <a:ext cx="9191037" cy="1098657"/>
          </a:xfrm>
          <a:custGeom>
            <a:avLst/>
            <a:gdLst/>
            <a:ahLst/>
            <a:cxnLst/>
            <a:rect l="l" t="t" r="r" b="b"/>
            <a:pathLst>
              <a:path w="2448" h="238" extrusionOk="0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9525" cap="flat" cmpd="sng">
            <a:solidFill>
              <a:srgbClr val="EFB3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9"/>
          <p:cNvSpPr/>
          <p:nvPr/>
        </p:nvSpPr>
        <p:spPr>
          <a:xfrm>
            <a:off x="1" y="3238132"/>
            <a:ext cx="9154298" cy="939343"/>
          </a:xfrm>
          <a:custGeom>
            <a:avLst/>
            <a:gdLst/>
            <a:ahLst/>
            <a:cxnLst/>
            <a:rect l="l" t="t" r="r" b="b"/>
            <a:pathLst>
              <a:path w="2448" h="236" extrusionOk="0">
                <a:moveTo>
                  <a:pt x="0" y="237"/>
                </a:moveTo>
                <a:cubicBezTo>
                  <a:pt x="940" y="0"/>
                  <a:pt x="1835" y="15"/>
                  <a:pt x="2448" y="75"/>
                </a:cubicBezTo>
              </a:path>
            </a:pathLst>
          </a:custGeom>
          <a:noFill/>
          <a:ln w="9525" cap="flat" cmpd="sng">
            <a:solidFill>
              <a:srgbClr val="FFFF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149481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800"/>
              <a:buFont typeface="Helvetica Neue"/>
              <a:buNone/>
              <a:defRPr sz="3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1" descr="orange blue arch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"/>
            <a:ext cx="9191037" cy="107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 descr="Vectored NWIRP Logo (white).ep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3643" y="224959"/>
            <a:ext cx="1186787" cy="4421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05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/>
          <p:nvPr/>
        </p:nvSpPr>
        <p:spPr>
          <a:xfrm>
            <a:off x="1393022" y="878186"/>
            <a:ext cx="64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1468756" y="4547474"/>
            <a:ext cx="11865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endParaRPr sz="2600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endParaRPr sz="2600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endParaRPr sz="2600" b="0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r>
              <a:rPr lang="es" sz="320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Formulario I-589, Solicitud de Asilo y de Suspensión de Remoción</a:t>
            </a:r>
            <a:endParaRPr sz="3200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endParaRPr lang="en-US" sz="2800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</a:endParaRPr>
          </a:p>
          <a:p>
            <a:pPr rtl="0"/>
            <a:r>
              <a:rPr lang="es" sz="2500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Información para inmigrantes y solicitantes de asilo recién llegados</a:t>
            </a:r>
            <a:endParaRPr sz="2500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endParaRPr sz="3900" dirty="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535525" y="4477562"/>
            <a:ext cx="2727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5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M</a:t>
            </a:r>
            <a:r>
              <a:rPr lang="es" sz="15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ayo </a:t>
            </a:r>
            <a:r>
              <a:rPr lang="es" sz="15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de 2024</a:t>
            </a:r>
            <a:endParaRPr sz="15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a7ab40d49_0_15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Página 4. Información acerca de sus antecedentes</a:t>
            </a:r>
            <a:endParaRPr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6" name="Google Shape;106;g26a7ab40d49_0_15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07" name="Google Shape;107;g26a7ab40d49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4950"/>
            <a:ext cx="8839198" cy="33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a7ab40d49_0_21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Página 5. Información acerca de su solicitud </a:t>
            </a:r>
            <a:endParaRPr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114" name="Google Shape;114;g26a7ab40d49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575" y="974800"/>
            <a:ext cx="3094299" cy="409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6a7ab40d49_0_21"/>
          <p:cNvSpPr/>
          <p:nvPr/>
        </p:nvSpPr>
        <p:spPr>
          <a:xfrm>
            <a:off x="3062625" y="1952850"/>
            <a:ext cx="2304900" cy="672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g26a7ab40d49_0_21"/>
          <p:cNvSpPr txBox="1"/>
          <p:nvPr/>
        </p:nvSpPr>
        <p:spPr>
          <a:xfrm>
            <a:off x="6199950" y="1280550"/>
            <a:ext cx="28920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 dirty="0">
                <a:solidFill>
                  <a:srgbClr val="000000"/>
                </a:solidFill>
                <a:latin typeface="Arial"/>
                <a:ea typeface="Helvetica Neue"/>
                <a:cs typeface="Helvetica Neue"/>
                <a:sym typeface="Helvetica Neue"/>
              </a:rPr>
              <a:t>Raza		Opinión política</a:t>
            </a:r>
            <a:endParaRPr sz="12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 dirty="0">
                <a:solidFill>
                  <a:srgbClr val="000000"/>
                </a:solidFill>
                <a:latin typeface="Arial"/>
                <a:ea typeface="Helvetica Neue"/>
                <a:cs typeface="Helvetica Neue"/>
                <a:sym typeface="Helvetica Neue"/>
              </a:rPr>
              <a:t>Religión	Grupo social en particular</a:t>
            </a:r>
            <a:endParaRPr sz="12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 dirty="0">
                <a:solidFill>
                  <a:srgbClr val="000000"/>
                </a:solidFill>
                <a:latin typeface="Arial"/>
                <a:ea typeface="Helvetica Neue"/>
                <a:cs typeface="Helvetica Neue"/>
                <a:sym typeface="Helvetica Neue"/>
              </a:rPr>
              <a:t>Nacionalidad	</a:t>
            </a:r>
            <a:endParaRPr sz="12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 dirty="0">
                <a:solidFill>
                  <a:srgbClr val="000000"/>
                </a:solidFill>
                <a:latin typeface="Arial"/>
                <a:ea typeface="Helvetica Neue"/>
                <a:cs typeface="Helvetica Neue"/>
                <a:sym typeface="Helvetica Neue"/>
              </a:rPr>
              <a:t>Convención contra la Tortura</a:t>
            </a:r>
            <a:endParaRPr sz="12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g26a7ab40d49_0_21"/>
          <p:cNvSpPr/>
          <p:nvPr/>
        </p:nvSpPr>
        <p:spPr>
          <a:xfrm>
            <a:off x="6178600" y="1344574"/>
            <a:ext cx="2753100" cy="153291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g26a7ab40d49_0_21"/>
          <p:cNvSpPr/>
          <p:nvPr/>
        </p:nvSpPr>
        <p:spPr>
          <a:xfrm>
            <a:off x="5452963" y="2230200"/>
            <a:ext cx="640200" cy="128100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g26a7ab40d49_0_21"/>
          <p:cNvSpPr/>
          <p:nvPr/>
        </p:nvSpPr>
        <p:spPr>
          <a:xfrm>
            <a:off x="565425" y="3190700"/>
            <a:ext cx="2497200" cy="40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600" b="0" i="0" u="none" strike="noStrike">
                <a:latin typeface="Arial"/>
                <a:ea typeface="Helvetica Neue"/>
                <a:cs typeface="Helvetica Neue"/>
                <a:sym typeface="Helvetica Neue"/>
              </a:rPr>
              <a:t>¿Qué pasó?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g26a7ab40d49_0_21"/>
          <p:cNvSpPr txBox="1"/>
          <p:nvPr/>
        </p:nvSpPr>
        <p:spPr>
          <a:xfrm>
            <a:off x="6221275" y="4268475"/>
            <a:ext cx="27531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u="none" strike="noStrike" dirty="0">
                <a:solidFill>
                  <a:srgbClr val="000000"/>
                </a:solidFill>
                <a:latin typeface="Arial"/>
                <a:ea typeface="Helvetica Neue"/>
                <a:cs typeface="Helvetica Neue"/>
                <a:sym typeface="Helvetica Neue"/>
              </a:rPr>
              <a:t>¿Qué, quién y por qué?</a:t>
            </a:r>
            <a:endParaRPr sz="1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g26a7ab40d49_0_21"/>
          <p:cNvSpPr/>
          <p:nvPr/>
        </p:nvSpPr>
        <p:spPr>
          <a:xfrm>
            <a:off x="6199950" y="4289800"/>
            <a:ext cx="2632900" cy="40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a7ab40d49_0_39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Páginas 6-7. Información acerca de su solicitud</a:t>
            </a:r>
            <a:endParaRPr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8" name="Google Shape;128;g26a7ab40d49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50" y="896400"/>
            <a:ext cx="3689249" cy="40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6a7ab40d49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071" y="896400"/>
            <a:ext cx="3736729" cy="40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a7ab40d49_0_46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Página 8. Información acerca de su solicitud</a:t>
            </a:r>
            <a:endParaRPr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36" name="Google Shape;136;g26a7ab40d49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950" y="801675"/>
            <a:ext cx="3962001" cy="42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6a7ab40d49_0_46"/>
          <p:cNvSpPr txBox="1"/>
          <p:nvPr/>
        </p:nvSpPr>
        <p:spPr>
          <a:xfrm>
            <a:off x="5324900" y="2987925"/>
            <a:ext cx="3051900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Helvetica Neue"/>
                <a:cs typeface="Helvetica Neue"/>
                <a:sym typeface="Helvetica Neue"/>
              </a:rPr>
              <a:t>¿Se le pasó el plazo de un año?</a:t>
            </a:r>
            <a:endParaRPr sz="2000">
              <a:solidFill>
                <a:schemeClr val="dk1"/>
              </a:solidFill>
              <a:latin typeface="Georgia" panose="02040502050405020303" pitchFamily="18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g26a7ab40d49_0_46"/>
          <p:cNvSpPr/>
          <p:nvPr/>
        </p:nvSpPr>
        <p:spPr>
          <a:xfrm>
            <a:off x="5282225" y="3030600"/>
            <a:ext cx="2959174" cy="810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g26a7ab40d49_0_46"/>
          <p:cNvSpPr/>
          <p:nvPr/>
        </p:nvSpPr>
        <p:spPr>
          <a:xfrm>
            <a:off x="4705975" y="3457450"/>
            <a:ext cx="522900" cy="149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a7ab40d49_0_55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Página 9. Su firma</a:t>
            </a:r>
            <a:endParaRPr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146" name="Google Shape;146;g26a7ab40d49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175" y="571800"/>
            <a:ext cx="3361425" cy="439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6a7ab40d49_0_55"/>
          <p:cNvSpPr txBox="1"/>
          <p:nvPr/>
        </p:nvSpPr>
        <p:spPr>
          <a:xfrm>
            <a:off x="533475" y="1798125"/>
            <a:ext cx="38097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0" i="0" u="none" strike="noStrike" dirty="0">
                <a:solidFill>
                  <a:srgbClr val="000000"/>
                </a:solidFill>
                <a:latin typeface="Georgia" panose="02040502050405020303" pitchFamily="18" charset="0"/>
                <a:ea typeface="Helvetica Neue"/>
                <a:cs typeface="Helvetica Neue"/>
                <a:sym typeface="Helvetica Neue"/>
              </a:rPr>
              <a:t>Escriba su nombre</a:t>
            </a:r>
            <a:endParaRPr sz="2000" dirty="0">
              <a:solidFill>
                <a:schemeClr val="dk1"/>
              </a:solidFill>
              <a:latin typeface="Georgia" panose="02040502050405020303" pitchFamily="18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g26a7ab40d49_0_55"/>
          <p:cNvSpPr/>
          <p:nvPr/>
        </p:nvSpPr>
        <p:spPr>
          <a:xfrm>
            <a:off x="3571925" y="2027525"/>
            <a:ext cx="853800" cy="138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g26a7ab40d49_0_55"/>
          <p:cNvSpPr/>
          <p:nvPr/>
        </p:nvSpPr>
        <p:spPr>
          <a:xfrm>
            <a:off x="1270000" y="1878125"/>
            <a:ext cx="2301925" cy="38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g26a7ab40d49_0_55"/>
          <p:cNvSpPr txBox="1"/>
          <p:nvPr/>
        </p:nvSpPr>
        <p:spPr>
          <a:xfrm>
            <a:off x="2269350" y="2473477"/>
            <a:ext cx="7149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0" i="0" u="none" strike="noStrike" dirty="0">
                <a:solidFill>
                  <a:srgbClr val="000000"/>
                </a:solidFill>
                <a:latin typeface="Georgia" panose="02040502050405020303" pitchFamily="18" charset="0"/>
                <a:ea typeface="Helvetica Neue"/>
                <a:cs typeface="Helvetica Neue"/>
                <a:sym typeface="Helvetica Neue"/>
              </a:rPr>
              <a:t>Y</a:t>
            </a:r>
            <a:endParaRPr sz="2000" dirty="0">
              <a:solidFill>
                <a:schemeClr val="dk1"/>
              </a:solidFill>
              <a:latin typeface="Georgia" panose="02040502050405020303" pitchFamily="18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47;g26a7ab40d49_0_55">
            <a:extLst>
              <a:ext uri="{FF2B5EF4-FFF2-40B4-BE49-F238E27FC236}">
                <a16:creationId xmlns:a16="http://schemas.microsoft.com/office/drawing/2014/main" id="{1A2E58FD-865F-A71B-CE2F-2957AF983ACA}"/>
              </a:ext>
            </a:extLst>
          </p:cNvPr>
          <p:cNvSpPr txBox="1"/>
          <p:nvPr/>
        </p:nvSpPr>
        <p:spPr>
          <a:xfrm>
            <a:off x="544150" y="3219144"/>
            <a:ext cx="38097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0" i="0" u="none" strike="noStrike" dirty="0">
                <a:solidFill>
                  <a:srgbClr val="000000"/>
                </a:solidFill>
                <a:latin typeface="Georgia" panose="02040502050405020303" pitchFamily="18" charset="0"/>
                <a:ea typeface="Helvetica Neue"/>
                <a:cs typeface="Helvetica Neue"/>
                <a:sym typeface="Helvetica Neue"/>
              </a:rPr>
              <a:t>No olvide de firmar la aplicación</a:t>
            </a:r>
            <a:endParaRPr sz="2000" dirty="0">
              <a:solidFill>
                <a:schemeClr val="dk1"/>
              </a:solidFill>
              <a:latin typeface="Georgia" panose="02040502050405020303" pitchFamily="18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49;g26a7ab40d49_0_55">
            <a:extLst>
              <a:ext uri="{FF2B5EF4-FFF2-40B4-BE49-F238E27FC236}">
                <a16:creationId xmlns:a16="http://schemas.microsoft.com/office/drawing/2014/main" id="{0BD8536E-FA1C-3E89-2A08-844F1C754C9F}"/>
              </a:ext>
            </a:extLst>
          </p:cNvPr>
          <p:cNvSpPr/>
          <p:nvPr/>
        </p:nvSpPr>
        <p:spPr>
          <a:xfrm>
            <a:off x="1059050" y="3224169"/>
            <a:ext cx="2757300" cy="82078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a8ff1f035_0_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Documentos que debe presentar con su solicitud de asilo</a:t>
            </a:r>
            <a:endParaRPr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a8ff1f035_0_1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Presente su solicitud de asilo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Presentación de la solicitud en el Tribunal de</a:t>
            </a:r>
            <a:b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</a:b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Inmigración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20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SzPts val="2000"/>
              <a:buNone/>
            </a:pPr>
            <a:endParaRPr dirty="0"/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00" y="1690300"/>
            <a:ext cx="4342149" cy="244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55788"/>
            <a:ext cx="4559174" cy="27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Presentación de la solicitud en el Servicio de </a:t>
            </a:r>
            <a:b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</a:b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Ciudadanía e Inmigración de EE. UU. (USCIS)</a:t>
            </a:r>
            <a:endParaRPr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2000"/>
              <a:buNone/>
            </a:pPr>
            <a:endParaRPr/>
          </a:p>
          <a:p>
            <a:pPr marL="685800" lvl="1" indent="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2000"/>
              <a:buNone/>
            </a:pPr>
            <a:endParaRPr u="sng">
              <a:solidFill>
                <a:schemeClr val="dk1"/>
              </a:solidFill>
            </a:endParaRPr>
          </a:p>
          <a:p>
            <a:pPr marL="571500" lvl="0" indent="-2159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2000"/>
              <a:buFont typeface="Arial"/>
              <a:buNone/>
            </a:pP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rcRect b="7313"/>
          <a:stretch>
            <a:fillRect/>
          </a:stretch>
        </p:blipFill>
        <p:spPr>
          <a:xfrm>
            <a:off x="269675" y="1613275"/>
            <a:ext cx="4010025" cy="24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275" y="1349112"/>
            <a:ext cx="4392926" cy="300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c4de322b2_0_14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Cita para datos biométricos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</a:endParaRPr>
          </a:p>
        </p:txBody>
      </p:sp>
      <p:pic>
        <p:nvPicPr>
          <p:cNvPr id="184" name="Google Shape;184;g28c4de322b2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650" y="1117600"/>
            <a:ext cx="3113300" cy="38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8c4de322b2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125" y="1221360"/>
            <a:ext cx="1959700" cy="31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673f537252_0_0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USCIS.gov/i589</a:t>
            </a:r>
            <a:endParaRPr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43" name="Google Shape;43;g2673f53725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337" y="1028700"/>
            <a:ext cx="5138663" cy="260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673f53725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337" y="3502680"/>
            <a:ext cx="5238852" cy="146135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2673f537252_0_0"/>
          <p:cNvSpPr/>
          <p:nvPr/>
        </p:nvSpPr>
        <p:spPr>
          <a:xfrm>
            <a:off x="3769125" y="4102300"/>
            <a:ext cx="1437000" cy="489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c4de322b2_0_20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Entrevista de asilo y tribunal de inmigración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</a:endParaRPr>
          </a:p>
        </p:txBody>
      </p:sp>
      <p:pic>
        <p:nvPicPr>
          <p:cNvPr id="192" name="Google Shape;192;g28c4de322b2_0_20" descr="A person and person sitting at a desk&#10;&#10;Description automatically generated"/>
          <p:cNvPicPr preferRelativeResize="0"/>
          <p:nvPr/>
        </p:nvPicPr>
        <p:blipFill>
          <a:blip r:embed="rId3">
            <a:alphaModFix/>
          </a:blip>
          <a:srcRect l="-3700" t="3260" r="3698"/>
          <a:stretch>
            <a:fillRect/>
          </a:stretch>
        </p:blipFill>
        <p:spPr>
          <a:xfrm>
            <a:off x="0" y="1135950"/>
            <a:ext cx="4348200" cy="28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8c4de322b2_0_20"/>
          <p:cNvSpPr txBox="1"/>
          <p:nvPr/>
        </p:nvSpPr>
        <p:spPr>
          <a:xfrm>
            <a:off x="242578" y="1528194"/>
            <a:ext cx="1775100" cy="2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28c4de322b2_0_20" descr="A drawing of a court room&#10;&#10;Description automatically generat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74798"/>
            <a:ext cx="4508899" cy="30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8c4de322b2_0_20"/>
          <p:cNvSpPr txBox="1"/>
          <p:nvPr/>
        </p:nvSpPr>
        <p:spPr>
          <a:xfrm>
            <a:off x="3992352" y="1081809"/>
            <a:ext cx="2112600" cy="25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8c4de322b2_0_20"/>
          <p:cNvSpPr txBox="1"/>
          <p:nvPr/>
        </p:nvSpPr>
        <p:spPr>
          <a:xfrm>
            <a:off x="4670100" y="3924575"/>
            <a:ext cx="4473900" cy="615600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buSzPts val="1400"/>
            </a:pPr>
            <a:r>
              <a:rPr lang="es" sz="1400" b="0" i="0" u="none" strike="noStrike" cap="none">
                <a:solidFill>
                  <a:srgbClr val="000000"/>
                </a:solidFill>
                <a:highlight>
                  <a:srgbClr val="FFFFFE"/>
                </a:highlight>
                <a:latin typeface="Georgia" panose="02040502050405020303" pitchFamily="18" charset="0"/>
                <a:ea typeface="Georgia"/>
                <a:cs typeface="Georgia"/>
                <a:sym typeface="Georgia"/>
              </a:rPr>
              <a:t>Representación de una audiencia típica en el tribunal de inmigración. Ilustración de Michael Elizabeth Johnson</a:t>
            </a:r>
            <a:endParaRPr sz="2000" b="0" i="0" u="none" strike="noStrike" cap="none">
              <a:solidFill>
                <a:schemeClr val="dk1"/>
              </a:solidFill>
              <a:highlight>
                <a:srgbClr val="FFFFFE"/>
              </a:highlight>
              <a:latin typeface="Georgia" panose="02040502050405020303" pitchFamily="18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g28c4de322b2_0_20"/>
          <p:cNvSpPr txBox="1"/>
          <p:nvPr/>
        </p:nvSpPr>
        <p:spPr>
          <a:xfrm>
            <a:off x="242575" y="3924575"/>
            <a:ext cx="771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 dirty="0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Entrevista con un funcionario de asilo de USCIS</a:t>
            </a:r>
            <a:endParaRPr lang="en-US" sz="14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c4de322b2_0_25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Beneficios del asilo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</a:endParaRPr>
          </a:p>
        </p:txBody>
      </p:sp>
      <p:sp>
        <p:nvSpPr>
          <p:cNvPr id="203" name="Google Shape;203;g28c4de322b2_0_25"/>
          <p:cNvSpPr txBox="1">
            <a:spLocks noGrp="1"/>
          </p:cNvSpPr>
          <p:nvPr>
            <p:ph type="body" idx="1"/>
          </p:nvPr>
        </p:nvSpPr>
        <p:spPr>
          <a:xfrm>
            <a:off x="0" y="1443238"/>
            <a:ext cx="8382000" cy="3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718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ct val="50000"/>
              <a:buFont typeface="Arial"/>
              <a:buChar char="■"/>
            </a:pPr>
            <a:r>
              <a:rPr lang="es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Estatus migratorio indefinido</a:t>
            </a:r>
            <a:endParaRPr lang="en-US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457200" lvl="0" indent="-29718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ct val="50000"/>
              <a:buFont typeface="Arial"/>
              <a:buChar char="■"/>
            </a:pPr>
            <a:r>
              <a:rPr lang="es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Autorización de empleo</a:t>
            </a:r>
            <a:endParaRPr dirty="0">
              <a:latin typeface="Georgia" panose="02040502050405020303" pitchFamily="18" charset="0"/>
              <a:ea typeface="Georgia"/>
              <a:cs typeface="Georgia"/>
            </a:endParaRPr>
          </a:p>
          <a:p>
            <a:pPr indent="-297180" algn="l" rtl="0">
              <a:lnSpc>
                <a:spcPct val="115000"/>
              </a:lnSpc>
              <a:spcBef>
                <a:spcPct val="0"/>
              </a:spcBef>
              <a:buSzPct val="50000"/>
              <a:buFont typeface="Arial"/>
              <a:buChar char="■"/>
            </a:pPr>
            <a:r>
              <a:rPr lang="es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Acceso a ciertos beneficios públicos y asistencia para los refugiados</a:t>
            </a:r>
            <a:endParaRPr dirty="0">
              <a:latin typeface="Georgia" panose="02040502050405020303" pitchFamily="18" charset="0"/>
              <a:ea typeface="Georgia"/>
              <a:cs typeface="Georgia"/>
            </a:endParaRPr>
          </a:p>
          <a:p>
            <a:pPr indent="-297180" algn="l" rtl="0">
              <a:lnSpc>
                <a:spcPct val="115000"/>
              </a:lnSpc>
              <a:spcBef>
                <a:spcPct val="0"/>
              </a:spcBef>
              <a:buSzPct val="50000"/>
              <a:buFont typeface="Arial"/>
              <a:buChar char="■"/>
            </a:pPr>
            <a:r>
              <a:rPr lang="es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Estatus derivado para su cónyuge y sus hijos solteros menores de 21 años (petición dentro de los 2 años de recibir asilo​)</a:t>
            </a:r>
            <a:endParaRPr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457200" lvl="0" indent="-29718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ct val="50000"/>
              <a:buFont typeface="Arial"/>
              <a:buChar char="■"/>
            </a:pPr>
            <a:r>
              <a:rPr lang="es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Capacidad de viajar con un documento de viaje de refugiado</a:t>
            </a:r>
            <a:endParaRPr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457200" lvl="0" indent="-29718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ct val="50000"/>
              <a:buFont typeface="Arial"/>
              <a:buChar char="■"/>
            </a:pPr>
            <a:r>
              <a:rPr lang="es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Ajuste de estatus migratorio ("tarjeta de residencia") después de 1 año</a:t>
            </a:r>
            <a:endParaRPr dirty="0">
              <a:latin typeface="Georgia" panose="02040502050405020303" pitchFamily="18" charset="0"/>
              <a:ea typeface="Georgia"/>
              <a:cs typeface="Georgia"/>
            </a:endParaRPr>
          </a:p>
          <a:p>
            <a:pPr indent="-297180" algn="l" rtl="0">
              <a:lnSpc>
                <a:spcPct val="115000"/>
              </a:lnSpc>
              <a:spcBef>
                <a:spcPct val="0"/>
              </a:spcBef>
              <a:buSzPct val="50000"/>
              <a:buFont typeface="Arial"/>
              <a:buChar char="■"/>
            </a:pPr>
            <a:r>
              <a:rPr lang="es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Camino a la ciudadanía </a:t>
            </a:r>
            <a:endParaRPr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ct val="83333"/>
              <a:buNone/>
            </a:pPr>
            <a:endParaRPr sz="18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6e8f7981e_0_5"/>
          <p:cNvSpPr txBox="1"/>
          <p:nvPr/>
        </p:nvSpPr>
        <p:spPr>
          <a:xfrm>
            <a:off x="1393022" y="878186"/>
            <a:ext cx="64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66e8f7981e_0_5"/>
          <p:cNvSpPr txBox="1"/>
          <p:nvPr/>
        </p:nvSpPr>
        <p:spPr>
          <a:xfrm>
            <a:off x="1468756" y="4547474"/>
            <a:ext cx="118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66e8f7981e_0_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000"/>
              <a:buNone/>
            </a:pPr>
            <a:r>
              <a:rPr lang="es-ES" sz="360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Para obtener más ayuda en materia de inmigración, </a:t>
            </a:r>
            <a:br>
              <a:rPr lang="es-ES" sz="360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</a:br>
            <a:r>
              <a:rPr lang="es-ES" sz="360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visite nwirp.org</a:t>
            </a:r>
            <a:endParaRPr lang="es-ES" sz="3600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endParaRPr lang="es-ES" sz="4400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673f537252_0_7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Página 1. Información acerca de usted</a:t>
            </a:r>
            <a:endParaRPr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52" name="Google Shape;52;g2673f537252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725" y="974800"/>
            <a:ext cx="5326501" cy="386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73f537252_0_13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Página 1. Información acerca de usted</a:t>
            </a:r>
            <a:endParaRPr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59" name="Google Shape;59;g2673f537252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24" y="1283262"/>
            <a:ext cx="6005074" cy="36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2673f537252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7075" y="1994300"/>
            <a:ext cx="1560875" cy="13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673f537252_0_13"/>
          <p:cNvSpPr/>
          <p:nvPr/>
        </p:nvSpPr>
        <p:spPr>
          <a:xfrm>
            <a:off x="5469125" y="2345350"/>
            <a:ext cx="854700" cy="36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945a9d9e8_0_2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Página 2. Información acerca de su familia</a:t>
            </a:r>
            <a:endParaRPr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68" name="Google Shape;68;g2b945a9d9e8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50" y="828125"/>
            <a:ext cx="4961901" cy="29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2b945a9d9e8_0_2"/>
          <p:cNvSpPr/>
          <p:nvPr/>
        </p:nvSpPr>
        <p:spPr>
          <a:xfrm>
            <a:off x="1239025" y="1018125"/>
            <a:ext cx="2124000" cy="343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Google Shape;70;g2b945a9d9e8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6324" y="2405125"/>
            <a:ext cx="4666699" cy="26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b945a9d9e8_0_2"/>
          <p:cNvSpPr/>
          <p:nvPr/>
        </p:nvSpPr>
        <p:spPr>
          <a:xfrm>
            <a:off x="4300125" y="2400000"/>
            <a:ext cx="2998500" cy="390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945a9d9e8_0_11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Página 2. Información acerca de su familia</a:t>
            </a:r>
            <a:endParaRPr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78" name="Google Shape;78;g2b945a9d9e8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725" y="974800"/>
            <a:ext cx="6546350" cy="38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945a9d9e8_0_17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200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Páginas 2-3. Información acerca de su familia</a:t>
            </a:r>
            <a:endParaRPr sz="2200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85" name="Google Shape;85;g2b945a9d9e8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788" y="1124825"/>
            <a:ext cx="7340426" cy="39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a7ab40d49_0_0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Página 4. Información acerca de sus antecedentes</a:t>
            </a:r>
            <a:endParaRPr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92" name="Google Shape;92;g26a7ab40d4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150" y="1081500"/>
            <a:ext cx="7227952" cy="39204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6a7ab40d49_0_0"/>
          <p:cNvSpPr txBox="1"/>
          <p:nvPr/>
        </p:nvSpPr>
        <p:spPr>
          <a:xfrm>
            <a:off x="7523150" y="3713550"/>
            <a:ext cx="565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800" b="0" i="0" u="none" strike="noStrike">
                <a:solidFill>
                  <a:srgbClr val="000000"/>
                </a:solidFill>
                <a:latin typeface="Arial"/>
                <a:ea typeface="Helvetica Neue"/>
                <a:cs typeface="Helvetica Neue"/>
                <a:sym typeface="Helvetica Neue"/>
              </a:rPr>
              <a:t>Presente</a:t>
            </a: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a7ab40d49_0_8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Página 4. Información acerca de sus antecedentes</a:t>
            </a:r>
            <a:endParaRPr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0" name="Google Shape;100;g26a7ab40d49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63" y="1329549"/>
            <a:ext cx="8312827" cy="35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2"/>
  <p:tag name="AS_OS" val="Unix 5.4.204.113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Yellow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er Content Option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Yellow Them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9f46ae-5b42-45c2-992f-3f9dfdda908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97c2a25c-25db-4634-b347-87ab0af10b2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8844C7AEEBB4297AE1B8DBA445D5E" ma:contentTypeVersion="20" ma:contentTypeDescription="Create a new document." ma:contentTypeScope="" ma:versionID="a879eeae9f4edcbd10e2b5146dc4aa39">
  <xsd:schema xmlns:xsd="http://www.w3.org/2001/XMLSchema" xmlns:xs="http://www.w3.org/2001/XMLSchema" xmlns:p="http://schemas.microsoft.com/office/2006/metadata/properties" xmlns:ns1="http://schemas.microsoft.com/sharepoint/v3" xmlns:ns2="1237a3d6-1dc7-400e-a703-395e3d2a977b" xmlns:ns3="149f46ae-5b42-45c2-992f-3f9dfdda9084" xmlns:ns4="97c2a25c-25db-4634-b347-87ab0af10b27" targetNamespace="http://schemas.microsoft.com/office/2006/metadata/properties" ma:root="true" ma:fieldsID="7b1964fb80596aaf611ef0c8421a0a55" ns1:_="" ns2:_="" ns3:_="" ns4:_="">
    <xsd:import namespace="http://schemas.microsoft.com/sharepoint/v3"/>
    <xsd:import namespace="1237a3d6-1dc7-400e-a703-395e3d2a977b"/>
    <xsd:import namespace="149f46ae-5b42-45c2-992f-3f9dfdda9084"/>
    <xsd:import namespace="97c2a25c-25db-4634-b347-87ab0af10b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7a3d6-1dc7-400e-a703-395e3d2a97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f46ae-5b42-45c2-992f-3f9dfdda9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ec48df8-e8cc-4a73-a73e-519b29584a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a25c-25db-4634-b347-87ab0af10b27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9de8a23-6624-4ca6-ae58-208216963ef2}" ma:internalName="TaxCatchAll" ma:showField="CatchAllData" ma:web="1237a3d6-1dc7-400e-a703-395e3d2a97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4D7FC9-6766-4B8B-B097-24452E9553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7330C-E773-4174-AF23-7830B3448F68}">
  <ds:schemaRefs>
    <ds:schemaRef ds:uri="http://schemas.microsoft.com/office/2006/metadata/properties"/>
    <ds:schemaRef ds:uri="http://schemas.microsoft.com/office/infopath/2007/PartnerControls"/>
    <ds:schemaRef ds:uri="149f46ae-5b42-45c2-992f-3f9dfdda9084"/>
    <ds:schemaRef ds:uri="http://schemas.microsoft.com/sharepoint/v3"/>
    <ds:schemaRef ds:uri="97c2a25c-25db-4634-b347-87ab0af10b27"/>
  </ds:schemaRefs>
</ds:datastoreItem>
</file>

<file path=customXml/itemProps3.xml><?xml version="1.0" encoding="utf-8"?>
<ds:datastoreItem xmlns:ds="http://schemas.openxmlformats.org/officeDocument/2006/customXml" ds:itemID="{26CE4AD8-393F-4BCE-BDE4-DF49FA868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37a3d6-1dc7-400e-a703-395e3d2a977b"/>
    <ds:schemaRef ds:uri="149f46ae-5b42-45c2-992f-3f9dfdda9084"/>
    <ds:schemaRef ds:uri="97c2a25c-25db-4634-b347-87ab0af10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337</Words>
  <Application>Microsoft Office PowerPoint</Application>
  <PresentationFormat>On-screen Show (16:9)</PresentationFormat>
  <Paragraphs>51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Helvetica Neue</vt:lpstr>
      <vt:lpstr>Noto Sans Symbols</vt:lpstr>
      <vt:lpstr>Calibri</vt:lpstr>
      <vt:lpstr>Arial</vt:lpstr>
      <vt:lpstr>Georgia</vt:lpstr>
      <vt:lpstr>Yellow Theme</vt:lpstr>
      <vt:lpstr>Header Content Options</vt:lpstr>
      <vt:lpstr>   Formulario I-589, Solicitud de Asilo y de Suspensión de Remoción  Información para inmigrantes y solicitantes de asilo recién llegados </vt:lpstr>
      <vt:lpstr>USCIS.gov/i589</vt:lpstr>
      <vt:lpstr>Página 1. Información acerca de usted</vt:lpstr>
      <vt:lpstr>Página 1. Información acerca de usted</vt:lpstr>
      <vt:lpstr>Página 2. Información acerca de su familia</vt:lpstr>
      <vt:lpstr>Página 2. Información acerca de su familia</vt:lpstr>
      <vt:lpstr>Páginas 2-3. Información acerca de su familia</vt:lpstr>
      <vt:lpstr>Página 4. Información acerca de sus antecedentes</vt:lpstr>
      <vt:lpstr>Página 4. Información acerca de sus antecedentes</vt:lpstr>
      <vt:lpstr>Página 4. Información acerca de sus antecedentes</vt:lpstr>
      <vt:lpstr>Página 5. Información acerca de su solicitud </vt:lpstr>
      <vt:lpstr>Páginas 6-7. Información acerca de su solicitud</vt:lpstr>
      <vt:lpstr>Página 8. Información acerca de su solicitud</vt:lpstr>
      <vt:lpstr>Página 9. Su firma</vt:lpstr>
      <vt:lpstr>Documentos que debe presentar con su solicitud de asilo</vt:lpstr>
      <vt:lpstr>Presente su solicitud de asilo</vt:lpstr>
      <vt:lpstr>Presentación de la solicitud en el Tribunal de  Inmigración</vt:lpstr>
      <vt:lpstr>Presentación de la solicitud en el Servicio de  Ciudadanía e Inmigración de EE. UU. (USCIS)</vt:lpstr>
      <vt:lpstr>Cita para datos biométricos</vt:lpstr>
      <vt:lpstr>Entrevista de asilo y tribunal de inmigración</vt:lpstr>
      <vt:lpstr>Beneficios del asilo</vt:lpstr>
      <vt:lpstr>Para obtener más ayuda en materia de inmigración,  visite nwirp.org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I-589, Application for Asylum and Withholding of Removal - Information for Newly Arriving Migrant and As</dc:title>
  <dc:creator>Katherine O'Hara</dc:creator>
  <cp:lastModifiedBy>Rodriguez, Venecia</cp:lastModifiedBy>
  <cp:revision>43</cp:revision>
  <dcterms:created xsi:type="dcterms:W3CDTF">2019-06-26T18:04:09Z</dcterms:created>
  <dcterms:modified xsi:type="dcterms:W3CDTF">2024-05-03T21:44:28Z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0x0101000258844C7AEEBB4297AE1B8DBA445D5E</vt:lpwstr>
  </property>
  <property fmtid="{D5CDD505-2E9C-101B-9397-08002B2CF9AE}" pid="3" name="MediaServiceImageTags">
    <vt:lpwstr/>
  </property>
</Properties>
</file>